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97891" y="371983"/>
            <a:ext cx="11596217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C00000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C00000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C00000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C00000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C00000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63722" y="2739643"/>
            <a:ext cx="5464555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99908" y="1925573"/>
            <a:ext cx="10344150" cy="4743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1740260" y="6465214"/>
            <a:ext cx="23177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C00000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10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jpg"/><Relationship Id="rId3" Type="http://schemas.openxmlformats.org/officeDocument/2006/relationships/image" Target="../media/image95.jpg"/></Relationships>

</file>

<file path=ppt/slides/_rels/slide10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
</file>

<file path=ppt/slides/_rels/slide10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jpg"/><Relationship Id="rId3" Type="http://schemas.openxmlformats.org/officeDocument/2006/relationships/image" Target="../media/image98.jpg"/><Relationship Id="rId4" Type="http://schemas.openxmlformats.org/officeDocument/2006/relationships/image" Target="../media/image99.jpg"/></Relationships>

</file>

<file path=ppt/slides/_rels/slide10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3" Type="http://schemas.openxmlformats.org/officeDocument/2006/relationships/image" Target="../media/image101.jpg"/><Relationship Id="rId4" Type="http://schemas.openxmlformats.org/officeDocument/2006/relationships/image" Target="../media/image102.jpg"/><Relationship Id="rId5" Type="http://schemas.openxmlformats.org/officeDocument/2006/relationships/image" Target="../media/image103.jpg"/></Relationships>

</file>

<file path=ppt/slides/_rels/slide10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jpg"/><Relationship Id="rId3" Type="http://schemas.openxmlformats.org/officeDocument/2006/relationships/image" Target="../media/image105.png"/><Relationship Id="rId4" Type="http://schemas.openxmlformats.org/officeDocument/2006/relationships/image" Target="../media/image106.jpg"/></Relationships>

</file>

<file path=ppt/slides/_rels/slide10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Relationship Id="rId3" Type="http://schemas.openxmlformats.org/officeDocument/2006/relationships/image" Target="../media/image108.jpg"/><Relationship Id="rId4" Type="http://schemas.openxmlformats.org/officeDocument/2006/relationships/image" Target="../media/image109.jpg"/><Relationship Id="rId5" Type="http://schemas.openxmlformats.org/officeDocument/2006/relationships/image" Target="../media/image110.jpg"/><Relationship Id="rId6" Type="http://schemas.openxmlformats.org/officeDocument/2006/relationships/image" Target="../media/image111.png"/></Relationships>

</file>

<file path=ppt/slides/_rels/slide10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2.jpg"/></Relationships>

</file>

<file path=ppt/slides/_rels/slide10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jpg"/><Relationship Id="rId3" Type="http://schemas.openxmlformats.org/officeDocument/2006/relationships/image" Target="../media/image114.jpg"/><Relationship Id="rId4" Type="http://schemas.openxmlformats.org/officeDocument/2006/relationships/image" Target="../media/image115.png"/></Relationships>

</file>

<file path=ppt/slides/_rels/slide10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jpg"/><Relationship Id="rId3" Type="http://schemas.openxmlformats.org/officeDocument/2006/relationships/image" Target="../media/image117.png"/><Relationship Id="rId4" Type="http://schemas.openxmlformats.org/officeDocument/2006/relationships/image" Target="../media/image118.jpg"/><Relationship Id="rId5" Type="http://schemas.openxmlformats.org/officeDocument/2006/relationships/image" Target="../media/image115.png"/></Relationships>

</file>

<file path=ppt/slides/_rels/slide10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jpg"/><Relationship Id="rId3" Type="http://schemas.openxmlformats.org/officeDocument/2006/relationships/image" Target="../media/image12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jpg"/></Relationships>

</file>

<file path=ppt/slides/_rels/slide1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jpg"/></Relationships>

</file>

<file path=ppt/slides/_rels/slide1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
</file>

<file path=ppt/slides/_rels/slide1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zure.microsoft.com/en-in/overview/what-is-saas/" TargetMode="External"/><Relationship Id="rId3" Type="http://schemas.openxmlformats.org/officeDocument/2006/relationships/hyperlink" Target="https://www.workbooks.com/blog/benefits-of-saas" TargetMode="External"/><Relationship Id="rId4" Type="http://schemas.openxmlformats.org/officeDocument/2006/relationships/hyperlink" Target="https://www.identropy.com/blog/IAM-blog/bid/97683/4-SaaS-Risks-Every-CSO-Needs-to-Know" TargetMode="External"/><Relationship Id="rId5" Type="http://schemas.openxmlformats.org/officeDocument/2006/relationships/hyperlink" Target="https://www.wroffy.com/introduction-office-365-amazing-features/" TargetMode="External"/><Relationship Id="rId6" Type="http://schemas.openxmlformats.org/officeDocument/2006/relationships/hyperlink" Target="https://blog.teamwave.com/2016/09/30/g-suite-review/" TargetMode="External"/><Relationship Id="rId7" Type="http://schemas.openxmlformats.org/officeDocument/2006/relationships/hyperlink" Target="https://searchcloudapplications.techtarget.com/tip/Evaluating-SaaS-providers-Uncovering-vendor-weaknesses" TargetMode="External"/><Relationship Id="rId8" Type="http://schemas.openxmlformats.org/officeDocument/2006/relationships/image" Target="../media/image5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
</file>

<file path=ppt/slides/_rels/slide1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g"/><Relationship Id="rId3" Type="http://schemas.openxmlformats.org/officeDocument/2006/relationships/hyperlink" Target="https://www.youtube.com/watch?v=zqABiwIjqPU" TargetMode="External"/><Relationship Id="rId4" Type="http://schemas.openxmlformats.org/officeDocument/2006/relationships/hyperlink" Target="https://www.youtube.com/watch?v=j4jHIMhijNA" TargetMode="External"/><Relationship Id="rId5" Type="http://schemas.openxmlformats.org/officeDocument/2006/relationships/hyperlink" Target="https://www.youtube.com/watch?v=ondmRYEKWcM" TargetMode="External"/><Relationship Id="rId6" Type="http://schemas.openxmlformats.org/officeDocument/2006/relationships/hyperlink" Target="https://www.youtube.com/watch?v=jMWrsRNveSI" TargetMode="External"/></Relationships>

</file>

<file path=ppt/slides/_rels/slide1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techopedia.com/definition/719/virtualization" TargetMode="External"/><Relationship Id="rId3" Type="http://schemas.openxmlformats.org/officeDocument/2006/relationships/hyperlink" Target="http://whatiscloud.com/cloud_deployment_models/i" TargetMode="External"/><Relationship Id="rId4" Type="http://schemas.openxmlformats.org/officeDocument/2006/relationships/hyperlink" Target="https://securosis.com/blog/defending-cloud-data-how-iaas-storage-works" TargetMode="External"/><Relationship Id="rId5" Type="http://schemas.openxmlformats.org/officeDocument/2006/relationships/hyperlink" Target="https://ijcsmc.com/docs/papers/March2014/V3I3201499a38.pdf" TargetMode="External"/><Relationship Id="rId6" Type="http://schemas.openxmlformats.org/officeDocument/2006/relationships/hyperlink" Target="https://statetechmagazine.com/article/2014/03/infrastructure-service-5-important-benefits" TargetMode="External"/><Relationship Id="rId7" Type="http://schemas.openxmlformats.org/officeDocument/2006/relationships/image" Target="../media/image57.png"/></Relationships>

</file>

<file path=ppt/slides/_rels/slide1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zure.microsoft.com/en-in/overview/what-is-paas/" TargetMode="External"/><Relationship Id="rId3" Type="http://schemas.openxmlformats.org/officeDocument/2006/relationships/hyperlink" Target="https://rubygarage.org/blog/iaas-vs-paas-vs-saas" TargetMode="External"/><Relationship Id="rId4" Type="http://schemas.openxmlformats.org/officeDocument/2006/relationships/image" Target="../media/image57.png"/></Relationships>

</file>

<file path=ppt/slides/_rels/slide1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zure.microsoft.com/en-in/overview/what-is-saas/" TargetMode="External"/><Relationship Id="rId3" Type="http://schemas.openxmlformats.org/officeDocument/2006/relationships/hyperlink" Target="https://www.workbooks.com/blog/benefits-of-saas" TargetMode="External"/><Relationship Id="rId4" Type="http://schemas.openxmlformats.org/officeDocument/2006/relationships/hyperlink" Target="https://www.identropy.com/blog/IAM-blog/bid/97683/4-SaaS-Risks-Every-CSO-Needs-to-Know" TargetMode="External"/><Relationship Id="rId5" Type="http://schemas.openxmlformats.org/officeDocument/2006/relationships/hyperlink" Target="https://www.wroffy.com/introduction-office-365-amazing-features/" TargetMode="External"/><Relationship Id="rId6" Type="http://schemas.openxmlformats.org/officeDocument/2006/relationships/hyperlink" Target="https://blog.teamwave.com/2016/09/30/g-suite-review/" TargetMode="External"/><Relationship Id="rId7" Type="http://schemas.openxmlformats.org/officeDocument/2006/relationships/hyperlink" Target="https://searchcloudapplications.techtarget.com/tip/Evaluating-SaaS-providers-Uncovering-vendor-weaknesses" TargetMode="External"/><Relationship Id="rId8" Type="http://schemas.openxmlformats.org/officeDocument/2006/relationships/image" Target="../media/image57.png"/></Relationships>

</file>

<file path=ppt/slides/_rels/slide1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g"/><Relationship Id="rId3" Type="http://schemas.openxmlformats.org/officeDocument/2006/relationships/hyperlink" Target="http://www.youtube.com/watch?v=36zducUX16w" TargetMode="External"/><Relationship Id="rId4" Type="http://schemas.openxmlformats.org/officeDocument/2006/relationships/hyperlink" Target="https://www.youtube.com/watch?v=l0DfHUWMjsU" TargetMode="External"/><Relationship Id="rId5" Type="http://schemas.openxmlformats.org/officeDocument/2006/relationships/hyperlink" Target="http://www.youtube.com/watch?v=TDqF11rRobg" TargetMode="External"/><Relationship Id="rId6" Type="http://schemas.openxmlformats.org/officeDocument/2006/relationships/hyperlink" Target="https://www.youtube.com/watch?v=KduoinBNru4" TargetMode="External"/><Relationship Id="rId7" Type="http://schemas.openxmlformats.org/officeDocument/2006/relationships/hyperlink" Target="https://www.youtube.com/watch?v=13zrMe1immw" TargetMode="External"/><Relationship Id="rId8" Type="http://schemas.openxmlformats.org/officeDocument/2006/relationships/hyperlink" Target="https://www.youtube.com/watch?v=LwBOgT761iQ" TargetMode="External"/></Relationships>

</file>

<file path=ppt/slides/_rels/slide1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g"/><Relationship Id="rId3" Type="http://schemas.openxmlformats.org/officeDocument/2006/relationships/hyperlink" Target="https://www.youtube.com/watch?v=whx01vzmlns" TargetMode="External"/><Relationship Id="rId4" Type="http://schemas.openxmlformats.org/officeDocument/2006/relationships/hyperlink" Target="https://www.youtube.com/watch?v=OCuHYef5Tzk" TargetMode="External"/></Relationships>

</file>

<file path=ppt/slides/_rels/slide1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g"/><Relationship Id="rId3" Type="http://schemas.openxmlformats.org/officeDocument/2006/relationships/hyperlink" Target="https://www.youtube.com/watch?v=zqABiwIjqPU" TargetMode="External"/><Relationship Id="rId4" Type="http://schemas.openxmlformats.org/officeDocument/2006/relationships/hyperlink" Target="https://www.youtube.com/watch?v=j4jHIMhijNA" TargetMode="External"/><Relationship Id="rId5" Type="http://schemas.openxmlformats.org/officeDocument/2006/relationships/hyperlink" Target="https://www.youtube.com/watch?v=ondmRYEKWcM" TargetMode="External"/><Relationship Id="rId6" Type="http://schemas.openxmlformats.org/officeDocument/2006/relationships/hyperlink" Target="https://www.youtube.com/watch?v=jMWrsRNveSI" TargetMode="Externa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
</file>

<file path=ppt/slides/_rels/slide1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ortonaudio.com/Ficheiros/111840873X_Cloud.pdf" TargetMode="Externa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image" Target="../media/image25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Relationship Id="rId3" Type="http://schemas.openxmlformats.org/officeDocument/2006/relationships/image" Target="../media/image32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Relationship Id="rId3" Type="http://schemas.openxmlformats.org/officeDocument/2006/relationships/image" Target="../media/image35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Relationship Id="rId3" Type="http://schemas.openxmlformats.org/officeDocument/2006/relationships/image" Target="../media/image37.png"/><Relationship Id="rId4" Type="http://schemas.openxmlformats.org/officeDocument/2006/relationships/image" Target="../media/image38.jp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Relationship Id="rId3" Type="http://schemas.openxmlformats.org/officeDocument/2006/relationships/image" Target="../media/image40.png"/><Relationship Id="rId4" Type="http://schemas.openxmlformats.org/officeDocument/2006/relationships/image" Target="../media/image41.jp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g"/><Relationship Id="rId3" Type="http://schemas.openxmlformats.org/officeDocument/2006/relationships/image" Target="../media/image51.png"/><Relationship Id="rId4" Type="http://schemas.openxmlformats.org/officeDocument/2006/relationships/image" Target="../media/image52.jp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Relationship Id="rId3" Type="http://schemas.openxmlformats.org/officeDocument/2006/relationships/image" Target="../media/image54.jpg"/><Relationship Id="rId4" Type="http://schemas.openxmlformats.org/officeDocument/2006/relationships/image" Target="../media/image55.png"/><Relationship Id="rId5" Type="http://schemas.openxmlformats.org/officeDocument/2006/relationships/image" Target="../media/image56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ublehorn.com/saas-paas-and-iaas-understanding/" TargetMode="External"/><Relationship Id="rId3" Type="http://schemas.openxmlformats.org/officeDocument/2006/relationships/hyperlink" Target="https://www.techopedia.com/definition/719/virtualization" TargetMode="External"/><Relationship Id="rId4" Type="http://schemas.openxmlformats.org/officeDocument/2006/relationships/hyperlink" Target="http://whatiscloud.com/cloud_deployment_models/index" TargetMode="External"/><Relationship Id="rId5" Type="http://schemas.openxmlformats.org/officeDocument/2006/relationships/hyperlink" Target="https://securosis.com/blog/defending-cloud-data-how-iaas-storage-works" TargetMode="External"/><Relationship Id="rId6" Type="http://schemas.openxmlformats.org/officeDocument/2006/relationships/hyperlink" Target="https://ijcsmc.com/docs/papers/March2014/V3I3201499a38.pdf" TargetMode="External"/><Relationship Id="rId7" Type="http://schemas.openxmlformats.org/officeDocument/2006/relationships/hyperlink" Target="https://statetechmagazine.com/article/2014/03/infrastructure-service-5-important-benefits" TargetMode="External"/><Relationship Id="rId8" Type="http://schemas.openxmlformats.org/officeDocument/2006/relationships/image" Target="../media/image57.pn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g"/><Relationship Id="rId3" Type="http://schemas.openxmlformats.org/officeDocument/2006/relationships/hyperlink" Target="http://www.youtube.com/watch?v=3" TargetMode="External"/><Relationship Id="rId4" Type="http://schemas.openxmlformats.org/officeDocument/2006/relationships/hyperlink" Target="https://www.youtube.com/watch?v=l0DfHUWMjsU" TargetMode="External"/><Relationship Id="rId5" Type="http://schemas.openxmlformats.org/officeDocument/2006/relationships/hyperlink" Target="http://www.youtube.com/watch?v" TargetMode="External"/><Relationship Id="rId6" Type="http://schemas.openxmlformats.org/officeDocument/2006/relationships/hyperlink" Target="https://www.youtube.com/watch?v=KduoinBNru4" TargetMode="External"/><Relationship Id="rId7" Type="http://schemas.openxmlformats.org/officeDocument/2006/relationships/hyperlink" Target="https://www.youtube.com/watch?v=13zrMe1immw" TargetMode="External"/><Relationship Id="rId8" Type="http://schemas.openxmlformats.org/officeDocument/2006/relationships/hyperlink" Target="https://www.youtube.com/watch?v=LwBOgT761iQ" TargetMode="External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jp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g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jpg"/><Relationship Id="rId3" Type="http://schemas.openxmlformats.org/officeDocument/2006/relationships/image" Target="../media/image65.jp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jpg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jpg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jpg"/><Relationship Id="rId3" Type="http://schemas.openxmlformats.org/officeDocument/2006/relationships/image" Target="../media/image72.jpg"/></Relationships>
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
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zure.microsoft.com/en-in/overview/what-is-paas/" TargetMode="External"/><Relationship Id="rId3" Type="http://schemas.openxmlformats.org/officeDocument/2006/relationships/hyperlink" Target="https://rubygarage.org/blog/iaas-vs-paas-vs-saas" TargetMode="External"/><Relationship Id="rId4" Type="http://schemas.openxmlformats.org/officeDocument/2006/relationships/image" Target="../media/image57.png"/></Relationships>
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g"/><Relationship Id="rId3" Type="http://schemas.openxmlformats.org/officeDocument/2006/relationships/hyperlink" Target="https://www.youtube.com/watch?v=whx01vzmlns" TargetMode="External"/><Relationship Id="rId4" Type="http://schemas.openxmlformats.org/officeDocument/2006/relationships/hyperlink" Target="https://www.youtube.com/watch?v=OCuHYef5Tzk" TargetMode="External"/></Relationships>

</file>

<file path=ppt/slides/_rels/slide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g"/></Relationships>

</file>

<file path=ppt/slides/_rels/slide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jpg"/></Relationships>

</file>

<file path=ppt/slides/_rels/slide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jpg"/></Relationships>

</file>

<file path=ppt/slides/_rels/slide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jpg"/></Relationships>

</file>

<file path=ppt/slides/_rels/slide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jpg"/><Relationship Id="rId3" Type="http://schemas.openxmlformats.org/officeDocument/2006/relationships/image" Target="../media/image80.jpg"/></Relationships>

</file>

<file path=ppt/slides/_rels/slide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jpg"/><Relationship Id="rId3" Type="http://schemas.openxmlformats.org/officeDocument/2006/relationships/image" Target="../media/image80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jpg"/><Relationship Id="rId5" Type="http://schemas.openxmlformats.org/officeDocument/2006/relationships/image" Target="../media/image84.jpg"/></Relationships>

</file>

<file path=ppt/slides/_rels/slide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
</file>

<file path=ppt/slides/_rels/slide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jpg"/></Relationships>

</file>

<file path=ppt/slides/_rels/slide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jpg"/></Relationships>

</file>

<file path=ppt/slides/_rels/slide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8.png"/></Relationships>

</file>

<file path=ppt/slides/_rels/slide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3" Type="http://schemas.openxmlformats.org/officeDocument/2006/relationships/image" Target="../media/image90.jpg"/></Relationships>

</file>

<file path=ppt/slides/_rels/slide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
</file>

<file path=ppt/slides/_rels/slide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
</file>

<file path=ppt/slides/_rels/slide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jpg"/></Relationships>

</file>

<file path=ppt/slides/_rels/slide9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18688" y="2276855"/>
            <a:ext cx="5796915" cy="0"/>
          </a:xfrm>
          <a:custGeom>
            <a:avLst/>
            <a:gdLst/>
            <a:ahLst/>
            <a:cxnLst/>
            <a:rect l="l" t="t" r="r" b="b"/>
            <a:pathLst>
              <a:path w="5796915" h="0">
                <a:moveTo>
                  <a:pt x="0" y="0"/>
                </a:moveTo>
                <a:lnTo>
                  <a:pt x="5796915" y="0"/>
                </a:lnTo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31791" y="512063"/>
            <a:ext cx="3419856" cy="146303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59690">
              <a:lnSpc>
                <a:spcPct val="100000"/>
              </a:lnSpc>
              <a:spcBef>
                <a:spcPts val="95"/>
              </a:spcBef>
            </a:pPr>
            <a:r>
              <a:rPr dirty="0" spc="-25"/>
              <a:t>Cloud</a:t>
            </a:r>
            <a:r>
              <a:rPr dirty="0" spc="-65"/>
              <a:t> </a:t>
            </a:r>
            <a:r>
              <a:rPr dirty="0" spc="-25"/>
              <a:t>Delivery Models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15305" y="3628390"/>
            <a:ext cx="21456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Module</a:t>
            </a:r>
            <a:r>
              <a:rPr dirty="0" sz="1800" spc="-4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Number: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02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32557" y="4276090"/>
            <a:ext cx="636968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>
                <a:latin typeface="Arial"/>
                <a:cs typeface="Arial"/>
              </a:rPr>
              <a:t>Module</a:t>
            </a:r>
            <a:r>
              <a:rPr dirty="0" sz="2800" spc="15" b="1">
                <a:latin typeface="Arial"/>
                <a:cs typeface="Arial"/>
              </a:rPr>
              <a:t> </a:t>
            </a:r>
            <a:r>
              <a:rPr dirty="0" sz="2800" spc="-5" b="1">
                <a:latin typeface="Arial"/>
                <a:cs typeface="Arial"/>
              </a:rPr>
              <a:t>Name:</a:t>
            </a:r>
            <a:r>
              <a:rPr dirty="0" sz="2800" spc="15" b="1">
                <a:latin typeface="Arial"/>
                <a:cs typeface="Arial"/>
              </a:rPr>
              <a:t> </a:t>
            </a:r>
            <a:r>
              <a:rPr dirty="0" sz="2800" spc="-5" b="1">
                <a:latin typeface="Arial"/>
                <a:cs typeface="Arial"/>
              </a:rPr>
              <a:t>Cloud</a:t>
            </a:r>
            <a:r>
              <a:rPr dirty="0" sz="2800" spc="25" b="1">
                <a:latin typeface="Arial"/>
                <a:cs typeface="Arial"/>
              </a:rPr>
              <a:t> </a:t>
            </a:r>
            <a:r>
              <a:rPr dirty="0" sz="2800" spc="-5" b="1">
                <a:latin typeface="Arial"/>
                <a:cs typeface="Arial"/>
              </a:rPr>
              <a:t>Delivery</a:t>
            </a:r>
            <a:r>
              <a:rPr dirty="0" sz="2800" spc="-15" b="1">
                <a:latin typeface="Arial"/>
                <a:cs typeface="Arial"/>
              </a:rPr>
              <a:t> </a:t>
            </a:r>
            <a:r>
              <a:rPr dirty="0" sz="2800" spc="-5" b="1">
                <a:latin typeface="Arial"/>
                <a:cs typeface="Arial"/>
              </a:rPr>
              <a:t>Models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3695" y="5903467"/>
            <a:ext cx="297053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38784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Version </a:t>
            </a:r>
            <a:r>
              <a:rPr dirty="0" sz="1800" b="1">
                <a:latin typeface="Arial"/>
                <a:cs typeface="Arial"/>
              </a:rPr>
              <a:t>Code: </a:t>
            </a:r>
            <a:r>
              <a:rPr dirty="0" sz="1800" spc="-5" b="1">
                <a:latin typeface="Arial"/>
                <a:cs typeface="Arial"/>
              </a:rPr>
              <a:t>CC1 </a:t>
            </a:r>
            <a:r>
              <a:rPr dirty="0" sz="180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Released</a:t>
            </a:r>
            <a:r>
              <a:rPr dirty="0" sz="1800" spc="-1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Date: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18-Jul-2018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99959" y="3163823"/>
            <a:ext cx="4291584" cy="1508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6297295" cy="4944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Cloud</a:t>
            </a:r>
            <a:r>
              <a:rPr dirty="0" sz="2400" spc="-2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Service</a:t>
            </a:r>
            <a:r>
              <a:rPr dirty="0" sz="2400" spc="-3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Models</a:t>
            </a:r>
            <a:endParaRPr sz="240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spcBef>
                <a:spcPts val="2235"/>
              </a:spcBef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resources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consumed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by:</a:t>
            </a:r>
            <a:endParaRPr sz="2000">
              <a:latin typeface="Times New Roman"/>
              <a:cs typeface="Times New Roman"/>
            </a:endParaRPr>
          </a:p>
          <a:p>
            <a:pPr lvl="1" marL="1156970" indent="-343535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1156970" algn="l"/>
                <a:tab pos="1157605" algn="l"/>
              </a:tabLst>
            </a:pPr>
            <a:r>
              <a:rPr dirty="0" sz="2000">
                <a:latin typeface="Times New Roman"/>
                <a:cs typeface="Times New Roman"/>
              </a:rPr>
              <a:t>Other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services</a:t>
            </a:r>
            <a:endParaRPr sz="2000">
              <a:latin typeface="Times New Roman"/>
              <a:cs typeface="Times New Roman"/>
            </a:endParaRPr>
          </a:p>
          <a:p>
            <a:pPr lvl="1" marL="1156970" indent="-343535">
              <a:lnSpc>
                <a:spcPct val="100000"/>
              </a:lnSpc>
              <a:buFont typeface="Wingdings"/>
              <a:buChar char=""/>
              <a:tabLst>
                <a:tab pos="1156970" algn="l"/>
                <a:tab pos="1157605" algn="l"/>
              </a:tabLst>
            </a:pPr>
            <a:r>
              <a:rPr dirty="0" sz="2000" spc="-10">
                <a:latin typeface="Times New Roman"/>
                <a:cs typeface="Times New Roman"/>
              </a:rPr>
              <a:t>Traditional</a:t>
            </a:r>
            <a:r>
              <a:rPr dirty="0" sz="2000" spc="-6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electronic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devices</a:t>
            </a:r>
            <a:endParaRPr sz="2000">
              <a:latin typeface="Times New Roman"/>
              <a:cs typeface="Times New Roman"/>
            </a:endParaRPr>
          </a:p>
          <a:p>
            <a:pPr lvl="1" marL="1156970" indent="-343535">
              <a:lnSpc>
                <a:spcPct val="100000"/>
              </a:lnSpc>
              <a:buFont typeface="Wingdings"/>
              <a:buChar char=""/>
              <a:tabLst>
                <a:tab pos="1156970" algn="l"/>
                <a:tab pos="1157605" algn="l"/>
              </a:tabLst>
            </a:pPr>
            <a:r>
              <a:rPr dirty="0" sz="2000">
                <a:latin typeface="Times New Roman"/>
                <a:cs typeface="Times New Roman"/>
              </a:rPr>
              <a:t>Users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using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web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browsers</a:t>
            </a:r>
            <a:endParaRPr sz="20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Wingdings"/>
              <a:buChar char=""/>
            </a:pPr>
            <a:endParaRPr sz="2050">
              <a:latin typeface="Times New Roman"/>
              <a:cs typeface="Times New Roman"/>
            </a:endParaRPr>
          </a:p>
          <a:p>
            <a:pPr marL="643255" marR="447040" indent="-287020">
              <a:lnSpc>
                <a:spcPct val="100000"/>
              </a:lnSpc>
              <a:buFont typeface="Arial MT"/>
              <a:buChar char="•"/>
              <a:tabLst>
                <a:tab pos="643255" algn="l"/>
                <a:tab pos="643890" algn="l"/>
              </a:tabLst>
            </a:pPr>
            <a:r>
              <a:rPr dirty="0" sz="2000">
                <a:latin typeface="Times New Roman"/>
                <a:cs typeface="Times New Roman"/>
              </a:rPr>
              <a:t>IaaS is at the fundamental level which includes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services such a networking, storage and other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architectural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elements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system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administrator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enterprise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planners.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43255" indent="-287020">
              <a:lnSpc>
                <a:spcPct val="100000"/>
              </a:lnSpc>
              <a:buFont typeface="Arial MT"/>
              <a:buChar char="•"/>
              <a:tabLst>
                <a:tab pos="643255" algn="l"/>
                <a:tab pos="643890" algn="l"/>
              </a:tabLst>
            </a:pPr>
            <a:r>
              <a:rPr dirty="0" sz="2000">
                <a:latin typeface="Times New Roman"/>
                <a:cs typeface="Times New Roman"/>
              </a:rPr>
              <a:t>Application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developers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consume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at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PaaS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level.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43255" marR="114935" indent="-287020">
              <a:lnSpc>
                <a:spcPct val="100000"/>
              </a:lnSpc>
              <a:buFont typeface="Arial MT"/>
              <a:buChar char="•"/>
              <a:tabLst>
                <a:tab pos="643255" algn="l"/>
                <a:tab pos="643890" algn="l"/>
              </a:tabLst>
            </a:pP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applications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developed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are</a:t>
            </a:r>
            <a:r>
              <a:rPr dirty="0" sz="2000" spc="-5">
                <a:latin typeface="Times New Roman"/>
                <a:cs typeface="Times New Roman"/>
              </a:rPr>
              <a:t> consumed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by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users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at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SaaS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level.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00031" y="5001767"/>
            <a:ext cx="2407920" cy="135483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20200" y="2177795"/>
            <a:ext cx="2470404" cy="178612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45668" y="1143457"/>
            <a:ext cx="8187690" cy="5161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Salesforce.com</a:t>
            </a:r>
            <a:endParaRPr sz="2400">
              <a:latin typeface="Times New Roman"/>
              <a:cs typeface="Times New Roman"/>
            </a:endParaRPr>
          </a:p>
          <a:p>
            <a:pPr marL="330835" marR="452755">
              <a:lnSpc>
                <a:spcPct val="100000"/>
              </a:lnSpc>
              <a:spcBef>
                <a:spcPts val="1555"/>
              </a:spcBef>
            </a:pPr>
            <a:r>
              <a:rPr dirty="0" sz="2000">
                <a:latin typeface="Times New Roman"/>
                <a:cs typeface="Times New Roman"/>
              </a:rPr>
              <a:t>Salesforce.com is a cloud </a:t>
            </a:r>
            <a:r>
              <a:rPr dirty="0" sz="2000" spc="-5">
                <a:latin typeface="Times New Roman"/>
                <a:cs typeface="Times New Roman"/>
              </a:rPr>
              <a:t>computing </a:t>
            </a:r>
            <a:r>
              <a:rPr dirty="0" sz="2000">
                <a:latin typeface="Times New Roman"/>
                <a:cs typeface="Times New Roman"/>
              </a:rPr>
              <a:t>and </a:t>
            </a:r>
            <a:r>
              <a:rPr dirty="0" sz="2000" spc="-5">
                <a:latin typeface="Times New Roman"/>
                <a:cs typeface="Times New Roman"/>
              </a:rPr>
              <a:t>social </a:t>
            </a:r>
            <a:r>
              <a:rPr dirty="0" sz="2000">
                <a:latin typeface="Times New Roman"/>
                <a:cs typeface="Times New Roman"/>
              </a:rPr>
              <a:t>enterprise software as a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(SaaS)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provider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based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San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Francisco.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It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was founded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March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1999,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part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by </a:t>
            </a:r>
            <a:r>
              <a:rPr dirty="0" sz="2000" spc="-5">
                <a:latin typeface="Times New Roman"/>
                <a:cs typeface="Times New Roman"/>
              </a:rPr>
              <a:t>former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Oracle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executive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Marc Benioff.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330835" marR="508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Salesforce.com is best </a:t>
            </a:r>
            <a:r>
              <a:rPr dirty="0" sz="2000" spc="5">
                <a:latin typeface="Times New Roman"/>
                <a:cs typeface="Times New Roman"/>
              </a:rPr>
              <a:t>known </a:t>
            </a:r>
            <a:r>
              <a:rPr dirty="0" sz="2000">
                <a:latin typeface="Times New Roman"/>
                <a:cs typeface="Times New Roman"/>
              </a:rPr>
              <a:t>for </a:t>
            </a:r>
            <a:r>
              <a:rPr dirty="0" sz="2000" spc="-5">
                <a:latin typeface="Times New Roman"/>
                <a:cs typeface="Times New Roman"/>
              </a:rPr>
              <a:t>its </a:t>
            </a:r>
            <a:r>
              <a:rPr dirty="0" sz="2000">
                <a:latin typeface="Times New Roman"/>
                <a:cs typeface="Times New Roman"/>
              </a:rPr>
              <a:t>Salesforce </a:t>
            </a:r>
            <a:r>
              <a:rPr dirty="0" sz="2000" spc="-5">
                <a:latin typeface="Times New Roman"/>
                <a:cs typeface="Times New Roman"/>
              </a:rPr>
              <a:t>Customer </a:t>
            </a:r>
            <a:r>
              <a:rPr dirty="0" sz="2000">
                <a:latin typeface="Times New Roman"/>
                <a:cs typeface="Times New Roman"/>
              </a:rPr>
              <a:t>Relationship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Management </a:t>
            </a:r>
            <a:r>
              <a:rPr dirty="0" sz="2000">
                <a:latin typeface="Times New Roman"/>
                <a:cs typeface="Times New Roman"/>
              </a:rPr>
              <a:t>(CRM) product which is composed of </a:t>
            </a:r>
            <a:r>
              <a:rPr dirty="0" sz="2000" spc="-5">
                <a:latin typeface="Times New Roman"/>
                <a:cs typeface="Times New Roman"/>
              </a:rPr>
              <a:t>Sales </a:t>
            </a:r>
            <a:r>
              <a:rPr dirty="0" sz="2000">
                <a:latin typeface="Times New Roman"/>
                <a:cs typeface="Times New Roman"/>
              </a:rPr>
              <a:t>Cloud, Service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Cloud, Marketing Cloud, </a:t>
            </a:r>
            <a:r>
              <a:rPr dirty="0" sz="2000" spc="-5">
                <a:latin typeface="Times New Roman"/>
                <a:cs typeface="Times New Roman"/>
              </a:rPr>
              <a:t>Commerce </a:t>
            </a:r>
            <a:r>
              <a:rPr dirty="0" sz="2000">
                <a:latin typeface="Times New Roman"/>
                <a:cs typeface="Times New Roman"/>
              </a:rPr>
              <a:t>Cloud, </a:t>
            </a:r>
            <a:r>
              <a:rPr dirty="0" sz="2000" spc="-5">
                <a:latin typeface="Times New Roman"/>
                <a:cs typeface="Times New Roman"/>
              </a:rPr>
              <a:t>Analytics </a:t>
            </a:r>
            <a:r>
              <a:rPr dirty="0" sz="2000">
                <a:latin typeface="Times New Roman"/>
                <a:cs typeface="Times New Roman"/>
              </a:rPr>
              <a:t>Cloud, IoT Cloud, </a:t>
            </a:r>
            <a:r>
              <a:rPr dirty="0" sz="2000" spc="5">
                <a:latin typeface="Times New Roman"/>
                <a:cs typeface="Times New Roman"/>
              </a:rPr>
              <a:t> App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Cloud,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Health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Cloud,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Financial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Cloud,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Force.com,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15">
                <a:latin typeface="Times New Roman"/>
                <a:cs typeface="Times New Roman"/>
              </a:rPr>
              <a:t>Chatter.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330835">
              <a:lnSpc>
                <a:spcPct val="100000"/>
              </a:lnSpc>
            </a:pPr>
            <a:r>
              <a:rPr dirty="0" sz="2000" b="1">
                <a:latin typeface="Times New Roman"/>
                <a:cs typeface="Times New Roman"/>
              </a:rPr>
              <a:t>What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is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Customer</a:t>
            </a:r>
            <a:r>
              <a:rPr dirty="0" sz="2000" spc="-8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Relationship</a:t>
            </a:r>
            <a:r>
              <a:rPr dirty="0" sz="2000" spc="-5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Management</a:t>
            </a:r>
            <a:r>
              <a:rPr dirty="0" sz="2000" spc="-45" b="1">
                <a:latin typeface="Times New Roman"/>
                <a:cs typeface="Times New Roman"/>
              </a:rPr>
              <a:t> </a:t>
            </a:r>
            <a:r>
              <a:rPr dirty="0" sz="2000" spc="5" b="1">
                <a:latin typeface="Times New Roman"/>
                <a:cs typeface="Times New Roman"/>
              </a:rPr>
              <a:t>(CRM)?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788035" marR="139700">
              <a:lnSpc>
                <a:spcPct val="100000"/>
              </a:lnSpc>
            </a:pPr>
            <a:r>
              <a:rPr dirty="0" sz="2000" spc="-5">
                <a:latin typeface="Times New Roman"/>
                <a:cs typeface="Times New Roman"/>
              </a:rPr>
              <a:t>Customer relationship management </a:t>
            </a:r>
            <a:r>
              <a:rPr dirty="0" sz="2000">
                <a:latin typeface="Times New Roman"/>
                <a:cs typeface="Times New Roman"/>
              </a:rPr>
              <a:t>(CRM) </a:t>
            </a:r>
            <a:r>
              <a:rPr dirty="0" sz="2000" spc="-5">
                <a:latin typeface="Times New Roman"/>
                <a:cs typeface="Times New Roman"/>
              </a:rPr>
              <a:t>manages </a:t>
            </a:r>
            <a:r>
              <a:rPr dirty="0" sz="2000">
                <a:latin typeface="Times New Roman"/>
                <a:cs typeface="Times New Roman"/>
              </a:rPr>
              <a:t>the </a:t>
            </a:r>
            <a:r>
              <a:rPr dirty="0" sz="2000" spc="-5">
                <a:latin typeface="Times New Roman"/>
                <a:cs typeface="Times New Roman"/>
              </a:rPr>
              <a:t>business's </a:t>
            </a:r>
            <a:r>
              <a:rPr dirty="0" sz="2000">
                <a:latin typeface="Times New Roman"/>
                <a:cs typeface="Times New Roman"/>
              </a:rPr>
              <a:t> single </a:t>
            </a:r>
            <a:r>
              <a:rPr dirty="0" sz="2000" spc="-5">
                <a:latin typeface="Times New Roman"/>
                <a:cs typeface="Times New Roman"/>
              </a:rPr>
              <a:t>most important </a:t>
            </a:r>
            <a:r>
              <a:rPr dirty="0" sz="2000">
                <a:latin typeface="Times New Roman"/>
                <a:cs typeface="Times New Roman"/>
              </a:rPr>
              <a:t>goal – </a:t>
            </a:r>
            <a:r>
              <a:rPr dirty="0" sz="2000" spc="-5">
                <a:latin typeface="Times New Roman"/>
                <a:cs typeface="Times New Roman"/>
              </a:rPr>
              <a:t>satisfying </a:t>
            </a:r>
            <a:r>
              <a:rPr dirty="0" sz="2000">
                <a:latin typeface="Times New Roman"/>
                <a:cs typeface="Times New Roman"/>
              </a:rPr>
              <a:t>the </a:t>
            </a:r>
            <a:r>
              <a:rPr dirty="0" sz="2000" spc="-5">
                <a:latin typeface="Times New Roman"/>
                <a:cs typeface="Times New Roman"/>
              </a:rPr>
              <a:t>customers. Customers </a:t>
            </a:r>
            <a:r>
              <a:rPr dirty="0" sz="2000">
                <a:latin typeface="Times New Roman"/>
                <a:cs typeface="Times New Roman"/>
              </a:rPr>
              <a:t>are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king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any business,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CRM</a:t>
            </a:r>
            <a:r>
              <a:rPr dirty="0" sz="2000">
                <a:latin typeface="Times New Roman"/>
                <a:cs typeface="Times New Roman"/>
              </a:rPr>
              <a:t> helps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manage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interactions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that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made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with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customers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from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date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they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start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business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with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20">
                <a:latin typeface="Times New Roman"/>
                <a:cs typeface="Times New Roman"/>
              </a:rPr>
              <a:t>company.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100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25495" y="1583436"/>
            <a:ext cx="6146291" cy="455828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310070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Salesforce.com</a:t>
            </a:r>
            <a:r>
              <a:rPr dirty="0" sz="2400" spc="-8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Services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100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78083" y="2764535"/>
            <a:ext cx="1363979" cy="8122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68940" y="3968496"/>
            <a:ext cx="1373124" cy="79552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54640" y="5265420"/>
            <a:ext cx="1434083" cy="94945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45668" y="1143457"/>
            <a:ext cx="9485630" cy="51758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Salesforce.com</a:t>
            </a:r>
            <a:r>
              <a:rPr dirty="0" sz="2400" spc="-6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Services</a:t>
            </a:r>
            <a:endParaRPr sz="2400">
              <a:latin typeface="Times New Roman"/>
              <a:cs typeface="Times New Roman"/>
            </a:endParaRPr>
          </a:p>
          <a:p>
            <a:pPr marL="788035" indent="-457834">
              <a:lnSpc>
                <a:spcPct val="100000"/>
              </a:lnSpc>
              <a:spcBef>
                <a:spcPts val="1664"/>
              </a:spcBef>
              <a:buAutoNum type="arabicPeriod"/>
              <a:tabLst>
                <a:tab pos="788035" algn="l"/>
                <a:tab pos="788670" algn="l"/>
              </a:tabLst>
            </a:pPr>
            <a:r>
              <a:rPr dirty="0" sz="2000" b="1">
                <a:latin typeface="Times New Roman"/>
                <a:cs typeface="Times New Roman"/>
              </a:rPr>
              <a:t>Cloud</a:t>
            </a:r>
            <a:r>
              <a:rPr dirty="0" sz="2000" spc="-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Services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helps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track</a:t>
            </a:r>
            <a:r>
              <a:rPr dirty="0" sz="2000" spc="-5">
                <a:latin typeface="Times New Roman"/>
                <a:cs typeface="Times New Roman"/>
              </a:rPr>
              <a:t> customer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information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 </a:t>
            </a:r>
            <a:r>
              <a:rPr dirty="0" sz="2000" spc="-5">
                <a:latin typeface="Times New Roman"/>
                <a:cs typeface="Times New Roman"/>
              </a:rPr>
              <a:t>interactions.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It supports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sales,</a:t>
            </a:r>
            <a:endParaRPr sz="2000">
              <a:latin typeface="Times New Roman"/>
              <a:cs typeface="Times New Roman"/>
            </a:endParaRPr>
          </a:p>
          <a:p>
            <a:pPr marL="788035">
              <a:lnSpc>
                <a:spcPct val="100000"/>
              </a:lnSpc>
            </a:pPr>
            <a:r>
              <a:rPr dirty="0" sz="2000" spc="-5">
                <a:latin typeface="Times New Roman"/>
                <a:cs typeface="Times New Roman"/>
              </a:rPr>
              <a:t>marketing,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customer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support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both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B2B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B2C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contexts.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algn="just" marL="788035" marR="463550" indent="-457200">
              <a:lnSpc>
                <a:spcPct val="100000"/>
              </a:lnSpc>
              <a:buAutoNum type="arabicPeriod" startAt="2"/>
              <a:tabLst>
                <a:tab pos="788670" algn="l"/>
              </a:tabLst>
            </a:pPr>
            <a:r>
              <a:rPr dirty="0" sz="2000" b="1">
                <a:latin typeface="Times New Roman"/>
                <a:cs typeface="Times New Roman"/>
              </a:rPr>
              <a:t>Marketing Cloud </a:t>
            </a:r>
            <a:r>
              <a:rPr dirty="0" sz="2000">
                <a:latin typeface="Times New Roman"/>
                <a:cs typeface="Times New Roman"/>
              </a:rPr>
              <a:t>helps </a:t>
            </a:r>
            <a:r>
              <a:rPr dirty="0" sz="2000" spc="-5">
                <a:latin typeface="Times New Roman"/>
                <a:cs typeface="Times New Roman"/>
              </a:rPr>
              <a:t>personalize </a:t>
            </a:r>
            <a:r>
              <a:rPr dirty="0" sz="2000" spc="-10">
                <a:latin typeface="Times New Roman"/>
                <a:cs typeface="Times New Roman"/>
              </a:rPr>
              <a:t>email </a:t>
            </a:r>
            <a:r>
              <a:rPr dirty="0" sz="2000" spc="-5">
                <a:latin typeface="Times New Roman"/>
                <a:cs typeface="Times New Roman"/>
              </a:rPr>
              <a:t>marketing, </a:t>
            </a:r>
            <a:r>
              <a:rPr dirty="0" sz="2000">
                <a:latin typeface="Times New Roman"/>
                <a:cs typeface="Times New Roman"/>
              </a:rPr>
              <a:t>engage </a:t>
            </a:r>
            <a:r>
              <a:rPr dirty="0" sz="2000" spc="-5">
                <a:latin typeface="Times New Roman"/>
                <a:cs typeface="Times New Roman"/>
              </a:rPr>
              <a:t>mobile messaging,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generally </a:t>
            </a:r>
            <a:r>
              <a:rPr dirty="0" sz="2000" spc="-5">
                <a:latin typeface="Times New Roman"/>
                <a:cs typeface="Times New Roman"/>
              </a:rPr>
              <a:t>manage </a:t>
            </a:r>
            <a:r>
              <a:rPr dirty="0" sz="2000">
                <a:latin typeface="Times New Roman"/>
                <a:cs typeface="Times New Roman"/>
              </a:rPr>
              <a:t>ad </a:t>
            </a:r>
            <a:r>
              <a:rPr dirty="0" sz="2000" spc="-5">
                <a:latin typeface="Times New Roman"/>
                <a:cs typeface="Times New Roman"/>
              </a:rPr>
              <a:t>campaigns </a:t>
            </a:r>
            <a:r>
              <a:rPr dirty="0" sz="2000">
                <a:latin typeface="Times New Roman"/>
                <a:cs typeface="Times New Roman"/>
              </a:rPr>
              <a:t>for </a:t>
            </a:r>
            <a:r>
              <a:rPr dirty="0" sz="2000" spc="-5">
                <a:latin typeface="Times New Roman"/>
                <a:cs typeface="Times New Roman"/>
              </a:rPr>
              <a:t>customer </a:t>
            </a:r>
            <a:r>
              <a:rPr dirty="0" sz="2000">
                <a:latin typeface="Times New Roman"/>
                <a:cs typeface="Times New Roman"/>
              </a:rPr>
              <a:t>acquisition and create a one-to-one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customer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journeys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across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channels.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 startAt="2"/>
            </a:pPr>
            <a:endParaRPr sz="2050">
              <a:latin typeface="Times New Roman"/>
              <a:cs typeface="Times New Roman"/>
            </a:endParaRPr>
          </a:p>
          <a:p>
            <a:pPr marL="788035" marR="5080" indent="-457200">
              <a:lnSpc>
                <a:spcPct val="100000"/>
              </a:lnSpc>
              <a:buAutoNum type="arabicPeriod" startAt="2"/>
              <a:tabLst>
                <a:tab pos="788035" algn="l"/>
                <a:tab pos="788670" algn="l"/>
              </a:tabLst>
            </a:pPr>
            <a:r>
              <a:rPr dirty="0" sz="2000" b="1">
                <a:latin typeface="Times New Roman"/>
                <a:cs typeface="Times New Roman"/>
              </a:rPr>
              <a:t>Service Cloud </a:t>
            </a:r>
            <a:r>
              <a:rPr dirty="0" sz="2000">
                <a:latin typeface="Times New Roman"/>
                <a:cs typeface="Times New Roman"/>
              </a:rPr>
              <a:t>is a service platform for </a:t>
            </a:r>
            <a:r>
              <a:rPr dirty="0" sz="2000" spc="-5">
                <a:latin typeface="Times New Roman"/>
                <a:cs typeface="Times New Roman"/>
              </a:rPr>
              <a:t>customer </a:t>
            </a:r>
            <a:r>
              <a:rPr dirty="0" sz="2000">
                <a:latin typeface="Times New Roman"/>
                <a:cs typeface="Times New Roman"/>
              </a:rPr>
              <a:t>service and support. It includes a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call center-like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case-tracking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feature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 </a:t>
            </a:r>
            <a:r>
              <a:rPr dirty="0" sz="2000" spc="-5">
                <a:latin typeface="Times New Roman"/>
                <a:cs typeface="Times New Roman"/>
              </a:rPr>
              <a:t>social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networking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plug-in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5">
                <a:latin typeface="Times New Roman"/>
                <a:cs typeface="Times New Roman"/>
              </a:rPr>
              <a:t> conversation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analytics.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It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enables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faster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resolving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 </a:t>
            </a:r>
            <a:r>
              <a:rPr dirty="0" sz="2000" spc="-5">
                <a:latin typeface="Times New Roman"/>
                <a:cs typeface="Times New Roman"/>
              </a:rPr>
              <a:t>customer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problems.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 startAt="2"/>
            </a:pPr>
            <a:endParaRPr sz="2050">
              <a:latin typeface="Times New Roman"/>
              <a:cs typeface="Times New Roman"/>
            </a:endParaRPr>
          </a:p>
          <a:p>
            <a:pPr marL="788035" marR="251460" indent="-457200">
              <a:lnSpc>
                <a:spcPct val="100000"/>
              </a:lnSpc>
              <a:buAutoNum type="arabicPeriod" startAt="2"/>
              <a:tabLst>
                <a:tab pos="788035" algn="l"/>
                <a:tab pos="788670" algn="l"/>
              </a:tabLst>
            </a:pPr>
            <a:r>
              <a:rPr dirty="0" sz="2000" b="1">
                <a:latin typeface="Times New Roman"/>
                <a:cs typeface="Times New Roman"/>
              </a:rPr>
              <a:t>Community</a:t>
            </a:r>
            <a:r>
              <a:rPr dirty="0" sz="2000" spc="-3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Cloud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helps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build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communities</a:t>
            </a:r>
            <a:r>
              <a:rPr dirty="0" sz="2000">
                <a:latin typeface="Times New Roman"/>
                <a:cs typeface="Times New Roman"/>
              </a:rPr>
              <a:t> which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include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customers,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employees,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 partners for developing deeper </a:t>
            </a:r>
            <a:r>
              <a:rPr dirty="0" sz="2000" spc="-5">
                <a:latin typeface="Times New Roman"/>
                <a:cs typeface="Times New Roman"/>
              </a:rPr>
              <a:t>customer relationships. </a:t>
            </a:r>
            <a:r>
              <a:rPr dirty="0" sz="2000">
                <a:latin typeface="Times New Roman"/>
                <a:cs typeface="Times New Roman"/>
              </a:rPr>
              <a:t>It allows </a:t>
            </a:r>
            <a:r>
              <a:rPr dirty="0" sz="2000" spc="-5">
                <a:latin typeface="Times New Roman"/>
                <a:cs typeface="Times New Roman"/>
              </a:rPr>
              <a:t>customers </a:t>
            </a:r>
            <a:r>
              <a:rPr dirty="0" sz="2000">
                <a:latin typeface="Times New Roman"/>
                <a:cs typeface="Times New Roman"/>
              </a:rPr>
              <a:t>to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interact with each </a:t>
            </a:r>
            <a:r>
              <a:rPr dirty="0" sz="2000" spc="-15">
                <a:latin typeface="Times New Roman"/>
                <a:cs typeface="Times New Roman"/>
              </a:rPr>
              <a:t>other, </a:t>
            </a:r>
            <a:r>
              <a:rPr dirty="0" sz="2000">
                <a:latin typeface="Times New Roman"/>
                <a:cs typeface="Times New Roman"/>
              </a:rPr>
              <a:t>increase </a:t>
            </a:r>
            <a:r>
              <a:rPr dirty="0" sz="2000" spc="-5">
                <a:latin typeface="Times New Roman"/>
                <a:cs typeface="Times New Roman"/>
              </a:rPr>
              <a:t>sales </a:t>
            </a:r>
            <a:r>
              <a:rPr dirty="0" sz="2000">
                <a:latin typeface="Times New Roman"/>
                <a:cs typeface="Times New Roman"/>
              </a:rPr>
              <a:t>by connecting partners, and boost </a:t>
            </a:r>
            <a:r>
              <a:rPr dirty="0" sz="2000" spc="-5">
                <a:latin typeface="Times New Roman"/>
                <a:cs typeface="Times New Roman"/>
              </a:rPr>
              <a:t>employee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productivity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through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online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collaboration.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100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87936" y="6427114"/>
            <a:ext cx="25907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103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89819" y="1696211"/>
            <a:ext cx="841248" cy="8427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11156" y="2880360"/>
            <a:ext cx="981455" cy="60655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53243" y="3828288"/>
            <a:ext cx="914400" cy="9144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646919" y="5323332"/>
            <a:ext cx="1528572" cy="88239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45668" y="1143457"/>
            <a:ext cx="8164830" cy="36518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Salesforce.com</a:t>
            </a:r>
            <a:r>
              <a:rPr dirty="0" sz="2400" spc="-6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Services</a:t>
            </a:r>
            <a:endParaRPr sz="2400">
              <a:latin typeface="Times New Roman"/>
              <a:cs typeface="Times New Roman"/>
            </a:endParaRPr>
          </a:p>
          <a:p>
            <a:pPr marL="788035" indent="-457834">
              <a:lnSpc>
                <a:spcPct val="100000"/>
              </a:lnSpc>
              <a:spcBef>
                <a:spcPts val="1664"/>
              </a:spcBef>
              <a:buAutoNum type="arabicPeriod" startAt="5"/>
              <a:tabLst>
                <a:tab pos="788035" algn="l"/>
                <a:tab pos="788670" algn="l"/>
              </a:tabLst>
            </a:pPr>
            <a:r>
              <a:rPr dirty="0" sz="2000" spc="-5" b="1">
                <a:latin typeface="Times New Roman"/>
                <a:cs typeface="Times New Roman"/>
              </a:rPr>
              <a:t>Commerce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Cloud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allows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businesses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manage</a:t>
            </a:r>
            <a:r>
              <a:rPr dirty="0" sz="2000">
                <a:latin typeface="Times New Roman"/>
                <a:cs typeface="Times New Roman"/>
              </a:rPr>
              <a:t> digital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commerce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with</a:t>
            </a:r>
            <a:endParaRPr sz="2000">
              <a:latin typeface="Times New Roman"/>
              <a:cs typeface="Times New Roman"/>
            </a:endParaRPr>
          </a:p>
          <a:p>
            <a:pPr marL="78803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integrated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solutions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commerce,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point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sale,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order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management.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788035" marR="184785" indent="-457200">
              <a:lnSpc>
                <a:spcPct val="100000"/>
              </a:lnSpc>
              <a:buAutoNum type="arabicPeriod" startAt="6"/>
              <a:tabLst>
                <a:tab pos="788035" algn="l"/>
                <a:tab pos="788670" algn="l"/>
              </a:tabLst>
            </a:pPr>
            <a:r>
              <a:rPr dirty="0" sz="2000" b="1">
                <a:latin typeface="Times New Roman"/>
                <a:cs typeface="Times New Roman"/>
              </a:rPr>
              <a:t>Analytics Cloud </a:t>
            </a:r>
            <a:r>
              <a:rPr dirty="0" sz="2000">
                <a:latin typeface="Times New Roman"/>
                <a:cs typeface="Times New Roman"/>
              </a:rPr>
              <a:t>is a business </a:t>
            </a:r>
            <a:r>
              <a:rPr dirty="0" sz="2000" spc="-5">
                <a:latin typeface="Times New Roman"/>
                <a:cs typeface="Times New Roman"/>
              </a:rPr>
              <a:t>intelligence </a:t>
            </a:r>
            <a:r>
              <a:rPr dirty="0" sz="2000">
                <a:latin typeface="Times New Roman"/>
                <a:cs typeface="Times New Roman"/>
              </a:rPr>
              <a:t>platform that allows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organizations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instantly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get</a:t>
            </a:r>
            <a:r>
              <a:rPr dirty="0" sz="2000" spc="-5">
                <a:latin typeface="Times New Roman"/>
                <a:cs typeface="Times New Roman"/>
              </a:rPr>
              <a:t> important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answers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start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making</a:t>
            </a:r>
            <a:r>
              <a:rPr dirty="0" sz="2000">
                <a:latin typeface="Times New Roman"/>
                <a:cs typeface="Times New Roman"/>
              </a:rPr>
              <a:t> data-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driven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decisions.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 startAt="6"/>
            </a:pPr>
            <a:endParaRPr sz="2050">
              <a:latin typeface="Times New Roman"/>
              <a:cs typeface="Times New Roman"/>
            </a:endParaRPr>
          </a:p>
          <a:p>
            <a:pPr algn="just" marL="788035" marR="114935" indent="-457200">
              <a:lnSpc>
                <a:spcPct val="100000"/>
              </a:lnSpc>
              <a:buAutoNum type="arabicPeriod" startAt="6"/>
              <a:tabLst>
                <a:tab pos="788670" algn="l"/>
              </a:tabLst>
            </a:pPr>
            <a:r>
              <a:rPr dirty="0" sz="2000" spc="-5" b="1">
                <a:latin typeface="Times New Roman"/>
                <a:cs typeface="Times New Roman"/>
              </a:rPr>
              <a:t>Salesforce </a:t>
            </a:r>
            <a:r>
              <a:rPr dirty="0" sz="2000" b="1">
                <a:latin typeface="Times New Roman"/>
                <a:cs typeface="Times New Roman"/>
              </a:rPr>
              <a:t>App Cloud </a:t>
            </a:r>
            <a:r>
              <a:rPr dirty="0" sz="2000">
                <a:latin typeface="Times New Roman"/>
                <a:cs typeface="Times New Roman"/>
              </a:rPr>
              <a:t>is a </a:t>
            </a:r>
            <a:r>
              <a:rPr dirty="0" sz="2000" spc="-5">
                <a:latin typeface="Times New Roman"/>
                <a:cs typeface="Times New Roman"/>
              </a:rPr>
              <a:t>collection </a:t>
            </a:r>
            <a:r>
              <a:rPr dirty="0" sz="2000">
                <a:latin typeface="Times New Roman"/>
                <a:cs typeface="Times New Roman"/>
              </a:rPr>
              <a:t>of development tools that allows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developers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quickly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create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applications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that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will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run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 the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Salesforce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platform.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64183" y="5074158"/>
            <a:ext cx="7897495" cy="15500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dirty="0" sz="2000" b="1">
                <a:latin typeface="Times New Roman"/>
                <a:cs typeface="Times New Roman"/>
              </a:rPr>
              <a:t>8.	</a:t>
            </a:r>
            <a:r>
              <a:rPr dirty="0" sz="2000" spc="-5" b="1">
                <a:latin typeface="Times New Roman"/>
                <a:cs typeface="Times New Roman"/>
              </a:rPr>
              <a:t>Salesforce</a:t>
            </a:r>
            <a:r>
              <a:rPr dirty="0" sz="2000" spc="-4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IoT</a:t>
            </a:r>
            <a:r>
              <a:rPr dirty="0" sz="2000" spc="-3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Cloud</a:t>
            </a:r>
            <a:r>
              <a:rPr dirty="0" sz="2000" spc="495" b="1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 platform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Salesforce.com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that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harnesses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power of internet of things (IoT) and turns data generated by </a:t>
            </a:r>
            <a:r>
              <a:rPr dirty="0" sz="2000" spc="-5">
                <a:latin typeface="Times New Roman"/>
                <a:cs typeface="Times New Roman"/>
              </a:rPr>
              <a:t>customers, </a:t>
            </a:r>
            <a:r>
              <a:rPr dirty="0" sz="2000">
                <a:latin typeface="Times New Roman"/>
                <a:cs typeface="Times New Roman"/>
              </a:rPr>
              <a:t> devices, partners, and sensors into meaningful action. It allows users to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process </a:t>
            </a:r>
            <a:r>
              <a:rPr dirty="0" sz="2000" spc="-5">
                <a:latin typeface="Times New Roman"/>
                <a:cs typeface="Times New Roman"/>
              </a:rPr>
              <a:t>massive </a:t>
            </a:r>
            <a:r>
              <a:rPr dirty="0" sz="2000">
                <a:latin typeface="Times New Roman"/>
                <a:cs typeface="Times New Roman"/>
              </a:rPr>
              <a:t>quantities of data, build rules with intuitive tools, and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engage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with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customers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real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time.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87936" y="6427114"/>
            <a:ext cx="25907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104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22535" y="2089404"/>
            <a:ext cx="1969007" cy="78638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26395" y="3688079"/>
            <a:ext cx="1336548" cy="12755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49840" y="5510784"/>
            <a:ext cx="1089659" cy="84581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45668" y="1143457"/>
            <a:ext cx="8307070" cy="51758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Salesforce.com</a:t>
            </a:r>
            <a:r>
              <a:rPr dirty="0" sz="2400" spc="-6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Services</a:t>
            </a:r>
            <a:endParaRPr sz="2400">
              <a:latin typeface="Times New Roman"/>
              <a:cs typeface="Times New Roman"/>
            </a:endParaRPr>
          </a:p>
          <a:p>
            <a:pPr marL="788035" marR="5080" indent="-457200">
              <a:lnSpc>
                <a:spcPct val="100000"/>
              </a:lnSpc>
              <a:spcBef>
                <a:spcPts val="1664"/>
              </a:spcBef>
              <a:tabLst>
                <a:tab pos="788035" algn="l"/>
              </a:tabLst>
            </a:pPr>
            <a:r>
              <a:rPr dirty="0" sz="2000" b="1">
                <a:latin typeface="Times New Roman"/>
                <a:cs typeface="Times New Roman"/>
              </a:rPr>
              <a:t>9.	</a:t>
            </a:r>
            <a:r>
              <a:rPr dirty="0" sz="2000" spc="-5" b="1">
                <a:latin typeface="Times New Roman"/>
                <a:cs typeface="Times New Roman"/>
              </a:rPr>
              <a:t>Salesforce</a:t>
            </a:r>
            <a:r>
              <a:rPr dirty="0" sz="2000" spc="-5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Financial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Services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Cloud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helps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deliver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experiences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that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drive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client loyalty </a:t>
            </a:r>
            <a:r>
              <a:rPr dirty="0" sz="2000">
                <a:latin typeface="Times New Roman"/>
                <a:cs typeface="Times New Roman"/>
              </a:rPr>
              <a:t>through personalized tools, allows </a:t>
            </a:r>
            <a:r>
              <a:rPr dirty="0" sz="2000" spc="-5">
                <a:latin typeface="Times New Roman"/>
                <a:cs typeface="Times New Roman"/>
              </a:rPr>
              <a:t>more visibility </a:t>
            </a:r>
            <a:r>
              <a:rPr dirty="0" sz="2000">
                <a:latin typeface="Times New Roman"/>
                <a:cs typeface="Times New Roman"/>
              </a:rPr>
              <a:t>into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existing household </a:t>
            </a:r>
            <a:r>
              <a:rPr dirty="0" sz="2000" spc="-5">
                <a:latin typeface="Times New Roman"/>
                <a:cs typeface="Times New Roman"/>
              </a:rPr>
              <a:t>opportunities </a:t>
            </a:r>
            <a:r>
              <a:rPr dirty="0" sz="2000">
                <a:latin typeface="Times New Roman"/>
                <a:cs typeface="Times New Roman"/>
              </a:rPr>
              <a:t>and the </a:t>
            </a:r>
            <a:r>
              <a:rPr dirty="0" sz="2000" spc="-5">
                <a:latin typeface="Times New Roman"/>
                <a:cs typeface="Times New Roman"/>
              </a:rPr>
              <a:t>ability </a:t>
            </a:r>
            <a:r>
              <a:rPr dirty="0" sz="2000">
                <a:latin typeface="Times New Roman"/>
                <a:cs typeface="Times New Roman"/>
              </a:rPr>
              <a:t>to track </a:t>
            </a:r>
            <a:r>
              <a:rPr dirty="0" sz="2000" spc="-5">
                <a:latin typeface="Times New Roman"/>
                <a:cs typeface="Times New Roman"/>
              </a:rPr>
              <a:t>referrals, </a:t>
            </a:r>
            <a:r>
              <a:rPr dirty="0" sz="2000">
                <a:latin typeface="Times New Roman"/>
                <a:cs typeface="Times New Roman"/>
              </a:rPr>
              <a:t>allows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instant </a:t>
            </a:r>
            <a:r>
              <a:rPr dirty="0" sz="2000" spc="-5">
                <a:latin typeface="Times New Roman"/>
                <a:cs typeface="Times New Roman"/>
              </a:rPr>
              <a:t>access </a:t>
            </a:r>
            <a:r>
              <a:rPr dirty="0" sz="2000">
                <a:latin typeface="Times New Roman"/>
                <a:cs typeface="Times New Roman"/>
              </a:rPr>
              <a:t>to </a:t>
            </a:r>
            <a:r>
              <a:rPr dirty="0" sz="2000" spc="-5">
                <a:latin typeface="Times New Roman"/>
                <a:cs typeface="Times New Roman"/>
              </a:rPr>
              <a:t>all client </a:t>
            </a:r>
            <a:r>
              <a:rPr dirty="0" sz="2000">
                <a:latin typeface="Times New Roman"/>
                <a:cs typeface="Times New Roman"/>
              </a:rPr>
              <a:t>data in </a:t>
            </a:r>
            <a:r>
              <a:rPr dirty="0" sz="2000" spc="5">
                <a:latin typeface="Times New Roman"/>
                <a:cs typeface="Times New Roman"/>
              </a:rPr>
              <a:t>one </a:t>
            </a:r>
            <a:r>
              <a:rPr dirty="0" sz="2000">
                <a:latin typeface="Times New Roman"/>
                <a:cs typeface="Times New Roman"/>
              </a:rPr>
              <a:t>central location, and addresses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regulatory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compliance.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788035" marR="42545" indent="-457200">
              <a:lnSpc>
                <a:spcPct val="100000"/>
              </a:lnSpc>
              <a:spcBef>
                <a:spcPts val="5"/>
              </a:spcBef>
              <a:buAutoNum type="arabicPeriod" startAt="9"/>
              <a:tabLst>
                <a:tab pos="788035" algn="l"/>
                <a:tab pos="788670" algn="l"/>
              </a:tabLst>
            </a:pPr>
            <a:r>
              <a:rPr dirty="0" sz="2000" spc="-5" b="1">
                <a:latin typeface="Times New Roman"/>
                <a:cs typeface="Times New Roman"/>
              </a:rPr>
              <a:t>Salesforce </a:t>
            </a:r>
            <a:r>
              <a:rPr dirty="0" sz="2000" b="1">
                <a:latin typeface="Times New Roman"/>
                <a:cs typeface="Times New Roman"/>
              </a:rPr>
              <a:t>Health Cloud </a:t>
            </a:r>
            <a:r>
              <a:rPr dirty="0" sz="2000">
                <a:latin typeface="Times New Roman"/>
                <a:cs typeface="Times New Roman"/>
              </a:rPr>
              <a:t>is a health IT </a:t>
            </a:r>
            <a:r>
              <a:rPr dirty="0" sz="2000" spc="-5">
                <a:latin typeface="Times New Roman"/>
                <a:cs typeface="Times New Roman"/>
              </a:rPr>
              <a:t>CRM </a:t>
            </a:r>
            <a:r>
              <a:rPr dirty="0" sz="2000">
                <a:latin typeface="Times New Roman"/>
                <a:cs typeface="Times New Roman"/>
              </a:rPr>
              <a:t>system that incorporates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record </a:t>
            </a:r>
            <a:r>
              <a:rPr dirty="0" sz="2000" spc="-5">
                <a:latin typeface="Times New Roman"/>
                <a:cs typeface="Times New Roman"/>
              </a:rPr>
              <a:t>management </a:t>
            </a:r>
            <a:r>
              <a:rPr dirty="0" sz="2000">
                <a:latin typeface="Times New Roman"/>
                <a:cs typeface="Times New Roman"/>
              </a:rPr>
              <a:t>services with </a:t>
            </a:r>
            <a:r>
              <a:rPr dirty="0" sz="2000" spc="-5">
                <a:latin typeface="Times New Roman"/>
                <a:cs typeface="Times New Roman"/>
              </a:rPr>
              <a:t>the doctor–patient </a:t>
            </a:r>
            <a:r>
              <a:rPr dirty="0" sz="2000">
                <a:latin typeface="Times New Roman"/>
                <a:cs typeface="Times New Roman"/>
              </a:rPr>
              <a:t>relationship. Health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 creates an individual profile from each </a:t>
            </a:r>
            <a:r>
              <a:rPr dirty="0" sz="2000" spc="-10">
                <a:latin typeface="Times New Roman"/>
                <a:cs typeface="Times New Roman"/>
              </a:rPr>
              <a:t>member </a:t>
            </a:r>
            <a:r>
              <a:rPr dirty="0" sz="2000">
                <a:latin typeface="Times New Roman"/>
                <a:cs typeface="Times New Roman"/>
              </a:rPr>
              <a:t>including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demographics,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communications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any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other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pertinent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information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all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one </a:t>
            </a:r>
            <a:r>
              <a:rPr dirty="0" sz="2000">
                <a:latin typeface="Times New Roman"/>
                <a:cs typeface="Times New Roman"/>
              </a:rPr>
              <a:t>location. It allows patients to track progress toward health goals and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care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plans.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9"/>
            </a:pPr>
            <a:endParaRPr sz="2050">
              <a:latin typeface="Times New Roman"/>
              <a:cs typeface="Times New Roman"/>
            </a:endParaRPr>
          </a:p>
          <a:p>
            <a:pPr marL="788035" marR="97790" indent="-457200">
              <a:lnSpc>
                <a:spcPct val="100000"/>
              </a:lnSpc>
              <a:spcBef>
                <a:spcPts val="5"/>
              </a:spcBef>
              <a:buAutoNum type="arabicPeriod" startAt="9"/>
              <a:tabLst>
                <a:tab pos="788035" algn="l"/>
                <a:tab pos="788670" algn="l"/>
              </a:tabLst>
            </a:pPr>
            <a:r>
              <a:rPr dirty="0" sz="2000" b="1">
                <a:latin typeface="Times New Roman"/>
                <a:cs typeface="Times New Roman"/>
              </a:rPr>
              <a:t>Chatter</a:t>
            </a:r>
            <a:r>
              <a:rPr dirty="0" sz="2000" spc="-30" b="1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enterprise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social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network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within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 Salesforce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platform.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It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helps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drive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productivity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by connecting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employees</a:t>
            </a:r>
            <a:r>
              <a:rPr dirty="0" sz="2000">
                <a:latin typeface="Times New Roman"/>
                <a:cs typeface="Times New Roman"/>
              </a:rPr>
              <a:t> wherever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they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are.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87936" y="6427114"/>
            <a:ext cx="25907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105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57559" y="1946148"/>
            <a:ext cx="662940" cy="66141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54868" y="5513832"/>
            <a:ext cx="947927" cy="62331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64595" y="3953255"/>
            <a:ext cx="790955" cy="5349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754868" y="3136392"/>
            <a:ext cx="1091183" cy="47091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541507" y="1336547"/>
            <a:ext cx="1132331" cy="37795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45668" y="1143457"/>
            <a:ext cx="10208260" cy="4705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Salesforce.com</a:t>
            </a:r>
            <a:endParaRPr sz="2400">
              <a:latin typeface="Times New Roman"/>
              <a:cs typeface="Times New Roman"/>
            </a:endParaRPr>
          </a:p>
          <a:p>
            <a:pPr marL="330835" marR="182245">
              <a:lnSpc>
                <a:spcPct val="100000"/>
              </a:lnSpc>
              <a:spcBef>
                <a:spcPts val="1560"/>
              </a:spcBef>
            </a:pPr>
            <a:r>
              <a:rPr dirty="0" sz="1800">
                <a:latin typeface="Times New Roman"/>
                <a:cs typeface="Times New Roman"/>
              </a:rPr>
              <a:t>Sales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Force provides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Sales as </a:t>
            </a:r>
            <a:r>
              <a:rPr dirty="0" sz="1800">
                <a:latin typeface="Times New Roman"/>
                <a:cs typeface="Times New Roman"/>
              </a:rPr>
              <a:t>a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Service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(SaaS)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that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excels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at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sales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tracking,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measuring,</a:t>
            </a:r>
            <a:r>
              <a:rPr dirty="0" sz="1800">
                <a:latin typeface="Times New Roman"/>
                <a:cs typeface="Times New Roman"/>
              </a:rPr>
              <a:t> and</a:t>
            </a:r>
            <a:r>
              <a:rPr dirty="0" sz="1800" spc="5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organising</a:t>
            </a:r>
            <a:r>
              <a:rPr dirty="0" sz="1800">
                <a:latin typeface="Times New Roman"/>
                <a:cs typeface="Times New Roman"/>
              </a:rPr>
              <a:t> the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business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is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cost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effective.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330835" marR="5080">
              <a:lnSpc>
                <a:spcPct val="100000"/>
              </a:lnSpc>
            </a:pPr>
            <a:r>
              <a:rPr dirty="0" sz="1800" spc="-35" b="1">
                <a:latin typeface="Times New Roman"/>
                <a:cs typeface="Times New Roman"/>
              </a:rPr>
              <a:t>Web </a:t>
            </a:r>
            <a:r>
              <a:rPr dirty="0" sz="1800" spc="-5" b="1">
                <a:latin typeface="Times New Roman"/>
                <a:cs typeface="Times New Roman"/>
              </a:rPr>
              <a:t>CRM </a:t>
            </a:r>
            <a:r>
              <a:rPr dirty="0" sz="1800" b="1">
                <a:latin typeface="Times New Roman"/>
                <a:cs typeface="Times New Roman"/>
              </a:rPr>
              <a:t>Pays For </a:t>
            </a:r>
            <a:r>
              <a:rPr dirty="0" sz="1800" spc="-5" b="1">
                <a:latin typeface="Times New Roman"/>
                <a:cs typeface="Times New Roman"/>
              </a:rPr>
              <a:t>Itself </a:t>
            </a:r>
            <a:r>
              <a:rPr dirty="0" sz="1800" spc="-10" b="1">
                <a:latin typeface="Times New Roman"/>
                <a:cs typeface="Times New Roman"/>
              </a:rPr>
              <a:t>More </a:t>
            </a:r>
            <a:r>
              <a:rPr dirty="0" sz="1800" b="1">
                <a:latin typeface="Times New Roman"/>
                <a:cs typeface="Times New Roman"/>
              </a:rPr>
              <a:t>Quickly</a:t>
            </a:r>
            <a:r>
              <a:rPr dirty="0" sz="1800">
                <a:latin typeface="Times New Roman"/>
                <a:cs typeface="Times New Roman"/>
              </a:rPr>
              <a:t>. Removing the need for a huge capital </a:t>
            </a:r>
            <a:r>
              <a:rPr dirty="0" sz="1800" spc="-5">
                <a:latin typeface="Times New Roman"/>
                <a:cs typeface="Times New Roman"/>
              </a:rPr>
              <a:t>investment </a:t>
            </a:r>
            <a:r>
              <a:rPr dirty="0" sz="1800">
                <a:latin typeface="Times New Roman"/>
                <a:cs typeface="Times New Roman"/>
              </a:rPr>
              <a:t>on IT 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infrastructure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 technical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maintenance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staff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 streamlining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existing IT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costs</a:t>
            </a:r>
            <a:r>
              <a:rPr dirty="0" sz="1800">
                <a:latin typeface="Times New Roman"/>
                <a:cs typeface="Times New Roman"/>
              </a:rPr>
              <a:t> with </a:t>
            </a:r>
            <a:r>
              <a:rPr dirty="0" sz="1800" spc="-5">
                <a:latin typeface="Times New Roman"/>
                <a:cs typeface="Times New Roman"/>
              </a:rPr>
              <a:t>PaaS.</a:t>
            </a:r>
            <a:r>
              <a:rPr dirty="0" sz="1800">
                <a:latin typeface="Times New Roman"/>
                <a:cs typeface="Times New Roman"/>
              </a:rPr>
              <a:t> It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offers</a:t>
            </a:r>
            <a:r>
              <a:rPr dirty="0" sz="1800">
                <a:latin typeface="Times New Roman"/>
                <a:cs typeface="Times New Roman"/>
              </a:rPr>
              <a:t> a faster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return</a:t>
            </a:r>
            <a:r>
              <a:rPr dirty="0" sz="1800" spc="-5">
                <a:latin typeface="Times New Roman"/>
                <a:cs typeface="Times New Roman"/>
              </a:rPr>
              <a:t> on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investment.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330835" marR="88900">
              <a:lnSpc>
                <a:spcPct val="100000"/>
              </a:lnSpc>
              <a:spcBef>
                <a:spcPts val="5"/>
              </a:spcBef>
            </a:pPr>
            <a:r>
              <a:rPr dirty="0" sz="1800" spc="-15" b="1">
                <a:latin typeface="Times New Roman"/>
                <a:cs typeface="Times New Roman"/>
              </a:rPr>
              <a:t>Web-based</a:t>
            </a:r>
            <a:r>
              <a:rPr dirty="0" sz="1800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CRM</a:t>
            </a:r>
            <a:r>
              <a:rPr dirty="0" sz="1800" spc="-25" b="1">
                <a:latin typeface="Times New Roman"/>
                <a:cs typeface="Times New Roman"/>
              </a:rPr>
              <a:t> </a:t>
            </a:r>
            <a:r>
              <a:rPr dirty="0" sz="1800" spc="-10" b="1">
                <a:latin typeface="Times New Roman"/>
                <a:cs typeface="Times New Roman"/>
              </a:rPr>
              <a:t>Will</a:t>
            </a:r>
            <a:r>
              <a:rPr dirty="0" sz="1800" spc="-35" b="1">
                <a:latin typeface="Times New Roman"/>
                <a:cs typeface="Times New Roman"/>
              </a:rPr>
              <a:t> </a:t>
            </a:r>
            <a:r>
              <a:rPr dirty="0" sz="1800" spc="-15" b="1">
                <a:latin typeface="Times New Roman"/>
                <a:cs typeface="Times New Roman"/>
              </a:rPr>
              <a:t>Transform</a:t>
            </a:r>
            <a:r>
              <a:rPr dirty="0" sz="1800" spc="5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Business</a:t>
            </a:r>
            <a:r>
              <a:rPr dirty="0" sz="1800" spc="1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Faster</a:t>
            </a:r>
            <a:r>
              <a:rPr dirty="0" sz="1800">
                <a:latin typeface="Times New Roman"/>
                <a:cs typeface="Times New Roman"/>
              </a:rPr>
              <a:t>.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Hosted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CRM implementations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take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weeks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or </a:t>
            </a:r>
            <a:r>
              <a:rPr dirty="0" sz="1800" spc="-5">
                <a:latin typeface="Times New Roman"/>
                <a:cs typeface="Times New Roman"/>
              </a:rPr>
              <a:t>months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instead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 </a:t>
            </a:r>
            <a:r>
              <a:rPr dirty="0" sz="1800" spc="-5">
                <a:latin typeface="Times New Roman"/>
                <a:cs typeface="Times New Roman"/>
              </a:rPr>
              <a:t>12-month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average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 client/server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CRM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tools.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330835">
              <a:lnSpc>
                <a:spcPct val="100000"/>
              </a:lnSpc>
            </a:pPr>
            <a:r>
              <a:rPr dirty="0" sz="1800" b="1">
                <a:latin typeface="Times New Roman"/>
                <a:cs typeface="Times New Roman"/>
              </a:rPr>
              <a:t>Hosted</a:t>
            </a:r>
            <a:r>
              <a:rPr dirty="0" sz="1800" spc="-10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CRM</a:t>
            </a:r>
            <a:r>
              <a:rPr dirty="0" sz="1800" spc="1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is</a:t>
            </a:r>
            <a:r>
              <a:rPr dirty="0" sz="1800" spc="5" b="1">
                <a:latin typeface="Times New Roman"/>
                <a:cs typeface="Times New Roman"/>
              </a:rPr>
              <a:t> </a:t>
            </a:r>
            <a:r>
              <a:rPr dirty="0" sz="1800" spc="-10" b="1">
                <a:latin typeface="Times New Roman"/>
                <a:cs typeface="Times New Roman"/>
              </a:rPr>
              <a:t>more</a:t>
            </a:r>
            <a:r>
              <a:rPr dirty="0" sz="1800" spc="5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User</a:t>
            </a:r>
            <a:r>
              <a:rPr dirty="0" sz="1800" spc="-3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Friendly</a:t>
            </a:r>
            <a:r>
              <a:rPr dirty="0" sz="1800">
                <a:latin typeface="Times New Roman"/>
                <a:cs typeface="Times New Roman"/>
              </a:rPr>
              <a:t>.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Salesforce's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simple-to-use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interface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appeals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even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non-technical</a:t>
            </a:r>
            <a:endParaRPr sz="1800">
              <a:latin typeface="Times New Roman"/>
              <a:cs typeface="Times New Roman"/>
            </a:endParaRPr>
          </a:p>
          <a:p>
            <a:pPr marL="330835">
              <a:lnSpc>
                <a:spcPct val="100000"/>
              </a:lnSpc>
              <a:spcBef>
                <a:spcPts val="5"/>
              </a:spcBef>
            </a:pPr>
            <a:r>
              <a:rPr dirty="0" sz="1800" spc="-5">
                <a:latin typeface="Times New Roman"/>
                <a:cs typeface="Times New Roman"/>
              </a:rPr>
              <a:t>users.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330835" marR="271145">
              <a:lnSpc>
                <a:spcPct val="100000"/>
              </a:lnSpc>
            </a:pPr>
            <a:r>
              <a:rPr dirty="0" sz="1800" spc="-5" b="1">
                <a:latin typeface="Times New Roman"/>
                <a:cs typeface="Times New Roman"/>
              </a:rPr>
              <a:t>On-Demand</a:t>
            </a:r>
            <a:r>
              <a:rPr dirty="0" sz="1800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CRM</a:t>
            </a:r>
            <a:r>
              <a:rPr dirty="0" sz="1800" spc="10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Provides</a:t>
            </a:r>
            <a:r>
              <a:rPr dirty="0" sz="1800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Unlimited</a:t>
            </a:r>
            <a:r>
              <a:rPr dirty="0" sz="1800" spc="-1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Scalability</a:t>
            </a:r>
            <a:r>
              <a:rPr dirty="0" sz="1800">
                <a:latin typeface="Times New Roman"/>
                <a:cs typeface="Times New Roman"/>
              </a:rPr>
              <a:t>.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Salesforce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software</a:t>
            </a:r>
            <a:r>
              <a:rPr dirty="0" sz="1800" spc="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uses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</a:t>
            </a:r>
            <a:r>
              <a:rPr dirty="0" sz="1800" spc="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multi-tenant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approach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–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there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is</a:t>
            </a:r>
            <a:r>
              <a:rPr dirty="0" sz="1800">
                <a:latin typeface="Times New Roman"/>
                <a:cs typeface="Times New Roman"/>
              </a:rPr>
              <a:t> no single instance of the </a:t>
            </a:r>
            <a:r>
              <a:rPr dirty="0" sz="1800" spc="-5">
                <a:latin typeface="Times New Roman"/>
                <a:cs typeface="Times New Roman"/>
              </a:rPr>
              <a:t>software,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so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it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is</a:t>
            </a:r>
            <a:r>
              <a:rPr dirty="0" sz="1800">
                <a:latin typeface="Times New Roman"/>
                <a:cs typeface="Times New Roman"/>
              </a:rPr>
              <a:t> faster and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cheaper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 </a:t>
            </a:r>
            <a:r>
              <a:rPr dirty="0" sz="1800" spc="-5">
                <a:latin typeface="Times New Roman"/>
                <a:cs typeface="Times New Roman"/>
              </a:rPr>
              <a:t>implement.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64183" y="6097625"/>
            <a:ext cx="93605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35" b="1">
                <a:latin typeface="Times New Roman"/>
                <a:cs typeface="Times New Roman"/>
              </a:rPr>
              <a:t>Web</a:t>
            </a:r>
            <a:r>
              <a:rPr dirty="0" sz="1800" spc="-10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CRM</a:t>
            </a:r>
            <a:r>
              <a:rPr dirty="0" sz="1800" spc="10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Features </a:t>
            </a:r>
            <a:r>
              <a:rPr dirty="0" sz="1800" b="1">
                <a:latin typeface="Times New Roman"/>
                <a:cs typeface="Times New Roman"/>
              </a:rPr>
              <a:t>Painless</a:t>
            </a:r>
            <a:r>
              <a:rPr dirty="0" sz="1800" spc="-10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Upgrades</a:t>
            </a:r>
            <a:r>
              <a:rPr dirty="0" sz="1800" spc="-5">
                <a:latin typeface="Times New Roman"/>
                <a:cs typeface="Times New Roman"/>
              </a:rPr>
              <a:t>.</a:t>
            </a:r>
            <a:r>
              <a:rPr dirty="0" sz="1800" spc="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Deployments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 </a:t>
            </a:r>
            <a:r>
              <a:rPr dirty="0" sz="1800" spc="-5">
                <a:latin typeface="Times New Roman"/>
                <a:cs typeface="Times New Roman"/>
              </a:rPr>
              <a:t>new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features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on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customer</a:t>
            </a:r>
            <a:r>
              <a:rPr dirty="0" sz="1800" spc="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management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systems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are instantaneous,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resulting in access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 the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latest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version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always.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87936" y="6427114"/>
            <a:ext cx="25907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106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4055" y="2065020"/>
            <a:ext cx="6780276" cy="381457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97891" y="371983"/>
            <a:ext cx="3239770" cy="1163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 b="1">
                <a:latin typeface="Arial"/>
                <a:cs typeface="Arial"/>
              </a:rPr>
              <a:t>Cloud</a:t>
            </a:r>
            <a:r>
              <a:rPr dirty="0" sz="2400" spc="-60" b="1">
                <a:latin typeface="Arial"/>
                <a:cs typeface="Arial"/>
              </a:rPr>
              <a:t> </a:t>
            </a:r>
            <a:r>
              <a:rPr dirty="0" sz="2400" spc="-25" b="1">
                <a:latin typeface="Arial"/>
                <a:cs typeface="Arial"/>
              </a:rPr>
              <a:t>Delivery</a:t>
            </a:r>
            <a:r>
              <a:rPr dirty="0" sz="2400" spc="-40" b="1">
                <a:latin typeface="Arial"/>
                <a:cs typeface="Arial"/>
              </a:rPr>
              <a:t> </a:t>
            </a:r>
            <a:r>
              <a:rPr dirty="0" sz="2400" spc="-25" b="1">
                <a:latin typeface="Arial"/>
                <a:cs typeface="Arial"/>
              </a:rPr>
              <a:t>Models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Arial"/>
              <a:cs typeface="Arial"/>
            </a:endParaRPr>
          </a:p>
          <a:p>
            <a:pPr marL="360045">
              <a:lnSpc>
                <a:spcPct val="100000"/>
              </a:lnSpc>
              <a:spcBef>
                <a:spcPts val="5"/>
              </a:spcBef>
            </a:pPr>
            <a:r>
              <a:rPr dirty="0" sz="2400" b="1">
                <a:latin typeface="Times New Roman"/>
                <a:cs typeface="Times New Roman"/>
              </a:rPr>
              <a:t>Evaluating</a:t>
            </a:r>
            <a:r>
              <a:rPr dirty="0" sz="2400" spc="-5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SaaS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87936" y="6427114"/>
            <a:ext cx="25907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107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81716" y="3662171"/>
            <a:ext cx="1190244" cy="79248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99292" y="5119115"/>
            <a:ext cx="492251" cy="12374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05159" y="1880616"/>
            <a:ext cx="1019555" cy="102107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45668" y="1143457"/>
            <a:ext cx="10166350" cy="3637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Evaluating</a:t>
            </a:r>
            <a:r>
              <a:rPr dirty="0" sz="2400" spc="-3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SaaS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–</a:t>
            </a:r>
            <a:r>
              <a:rPr dirty="0" sz="2400" spc="-2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User</a:t>
            </a:r>
            <a:r>
              <a:rPr dirty="0" sz="2400" spc="-5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Perspective</a:t>
            </a:r>
            <a:endParaRPr sz="2400">
              <a:latin typeface="Times New Roman"/>
              <a:cs typeface="Times New Roman"/>
            </a:endParaRPr>
          </a:p>
          <a:p>
            <a:pPr marL="313055" marR="5080">
              <a:lnSpc>
                <a:spcPct val="100000"/>
              </a:lnSpc>
              <a:spcBef>
                <a:spcPts val="1555"/>
              </a:spcBef>
            </a:pPr>
            <a:r>
              <a:rPr dirty="0" sz="2000">
                <a:latin typeface="Times New Roman"/>
                <a:cs typeface="Times New Roman"/>
              </a:rPr>
              <a:t>Unlike your </a:t>
            </a:r>
            <a:r>
              <a:rPr dirty="0" sz="2000" spc="-5">
                <a:latin typeface="Times New Roman"/>
                <a:cs typeface="Times New Roman"/>
              </a:rPr>
              <a:t>relationship </a:t>
            </a:r>
            <a:r>
              <a:rPr dirty="0" sz="2000">
                <a:latin typeface="Times New Roman"/>
                <a:cs typeface="Times New Roman"/>
              </a:rPr>
              <a:t>with a software vendor </a:t>
            </a:r>
            <a:r>
              <a:rPr dirty="0" sz="2000" spc="5">
                <a:latin typeface="Times New Roman"/>
                <a:cs typeface="Times New Roman"/>
              </a:rPr>
              <a:t>who </a:t>
            </a:r>
            <a:r>
              <a:rPr dirty="0" sz="2000">
                <a:latin typeface="Times New Roman"/>
                <a:cs typeface="Times New Roman"/>
              </a:rPr>
              <a:t>provides you </a:t>
            </a:r>
            <a:r>
              <a:rPr dirty="0" sz="2000" spc="-5">
                <a:latin typeface="Times New Roman"/>
                <a:cs typeface="Times New Roman"/>
              </a:rPr>
              <a:t>with </a:t>
            </a:r>
            <a:r>
              <a:rPr dirty="0" sz="2000">
                <a:latin typeface="Times New Roman"/>
                <a:cs typeface="Times New Roman"/>
              </a:rPr>
              <a:t>on-premises software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 then exits </a:t>
            </a:r>
            <a:r>
              <a:rPr dirty="0" sz="2000" spc="-5">
                <a:latin typeface="Times New Roman"/>
                <a:cs typeface="Times New Roman"/>
              </a:rPr>
              <a:t>till </a:t>
            </a:r>
            <a:r>
              <a:rPr dirty="0" sz="2000">
                <a:latin typeface="Times New Roman"/>
                <a:cs typeface="Times New Roman"/>
              </a:rPr>
              <a:t>the </a:t>
            </a:r>
            <a:r>
              <a:rPr dirty="0" sz="2000" spc="-5">
                <a:latin typeface="Times New Roman"/>
                <a:cs typeface="Times New Roman"/>
              </a:rPr>
              <a:t>customer </a:t>
            </a:r>
            <a:r>
              <a:rPr dirty="0" sz="2000">
                <a:latin typeface="Times New Roman"/>
                <a:cs typeface="Times New Roman"/>
              </a:rPr>
              <a:t>needs </a:t>
            </a:r>
            <a:r>
              <a:rPr dirty="0" sz="2000" spc="-5">
                <a:latin typeface="Times New Roman"/>
                <a:cs typeface="Times New Roman"/>
              </a:rPr>
              <a:t>something, </a:t>
            </a:r>
            <a:r>
              <a:rPr dirty="0" sz="2000">
                <a:latin typeface="Times New Roman"/>
                <a:cs typeface="Times New Roman"/>
              </a:rPr>
              <a:t>the </a:t>
            </a:r>
            <a:r>
              <a:rPr dirty="0" sz="2000" spc="-5">
                <a:latin typeface="Times New Roman"/>
                <a:cs typeface="Times New Roman"/>
              </a:rPr>
              <a:t>customer </a:t>
            </a:r>
            <a:r>
              <a:rPr dirty="0" sz="2000">
                <a:latin typeface="Times New Roman"/>
                <a:cs typeface="Times New Roman"/>
              </a:rPr>
              <a:t>has a </a:t>
            </a:r>
            <a:r>
              <a:rPr dirty="0" sz="2000" spc="-5">
                <a:latin typeface="Times New Roman"/>
                <a:cs typeface="Times New Roman"/>
              </a:rPr>
              <a:t>close relationship </a:t>
            </a:r>
            <a:r>
              <a:rPr dirty="0" sz="2000">
                <a:latin typeface="Times New Roman"/>
                <a:cs typeface="Times New Roman"/>
              </a:rPr>
              <a:t>with a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SaaS</a:t>
            </a:r>
            <a:r>
              <a:rPr dirty="0" sz="2000" spc="2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provider,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beginning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with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subscription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purchase.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When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entrusting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SaaS</a:t>
            </a:r>
            <a:r>
              <a:rPr dirty="0" sz="2000" spc="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provider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with sensitive business </a:t>
            </a:r>
            <a:r>
              <a:rPr dirty="0" sz="2000">
                <a:latin typeface="Times New Roman"/>
                <a:cs typeface="Times New Roman"/>
              </a:rPr>
              <a:t>data </a:t>
            </a:r>
            <a:r>
              <a:rPr dirty="0" sz="2000" spc="-5">
                <a:latin typeface="Times New Roman"/>
                <a:cs typeface="Times New Roman"/>
              </a:rPr>
              <a:t>stored </a:t>
            </a:r>
            <a:r>
              <a:rPr dirty="0" sz="2000">
                <a:latin typeface="Times New Roman"/>
                <a:cs typeface="Times New Roman"/>
              </a:rPr>
              <a:t>at the </a:t>
            </a:r>
            <a:r>
              <a:rPr dirty="0" sz="2000" spc="-5">
                <a:latin typeface="Times New Roman"/>
                <a:cs typeface="Times New Roman"/>
              </a:rPr>
              <a:t>provider’s site, </a:t>
            </a:r>
            <a:r>
              <a:rPr dirty="0" sz="2000">
                <a:latin typeface="Times New Roman"/>
                <a:cs typeface="Times New Roman"/>
              </a:rPr>
              <a:t>a business </a:t>
            </a:r>
            <a:r>
              <a:rPr dirty="0" sz="2000" spc="-5">
                <a:latin typeface="Times New Roman"/>
                <a:cs typeface="Times New Roman"/>
              </a:rPr>
              <a:t>becomes </a:t>
            </a:r>
            <a:r>
              <a:rPr dirty="0" sz="2000">
                <a:latin typeface="Times New Roman"/>
                <a:cs typeface="Times New Roman"/>
              </a:rPr>
              <a:t>dependent on the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provider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 an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ongoing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basis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smooth </a:t>
            </a:r>
            <a:r>
              <a:rPr dirty="0" sz="2000">
                <a:latin typeface="Times New Roman"/>
                <a:cs typeface="Times New Roman"/>
              </a:rPr>
              <a:t>running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systems,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innovation,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support,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sometimes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training.</a:t>
            </a:r>
            <a:r>
              <a:rPr dirty="0" sz="2000" spc="-7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Treading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carefully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during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selection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process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reduce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risks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great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extent.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313055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Times New Roman"/>
                <a:cs typeface="Times New Roman"/>
              </a:rPr>
              <a:t>When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evaluating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SaaS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applications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following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criteria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should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considered: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313055">
              <a:lnSpc>
                <a:spcPct val="100000"/>
              </a:lnSpc>
              <a:tabLst>
                <a:tab pos="770255" algn="l"/>
              </a:tabLst>
            </a:pPr>
            <a:r>
              <a:rPr dirty="0" sz="2000">
                <a:latin typeface="Times New Roman"/>
                <a:cs typeface="Times New Roman"/>
              </a:rPr>
              <a:t>1.	</a:t>
            </a:r>
            <a:r>
              <a:rPr dirty="0" sz="2000" spc="-5">
                <a:latin typeface="Times New Roman"/>
                <a:cs typeface="Times New Roman"/>
              </a:rPr>
              <a:t>Strength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5">
                <a:latin typeface="Times New Roman"/>
                <a:cs typeface="Times New Roman"/>
              </a:rPr>
              <a:t> SaaS provider’s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security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processes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standards: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03730" y="4754626"/>
            <a:ext cx="9124950" cy="1855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marR="5080" indent="-457834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dirty="0" sz="2000">
                <a:latin typeface="Times New Roman"/>
                <a:cs typeface="Times New Roman"/>
              </a:rPr>
              <a:t>The </a:t>
            </a:r>
            <a:r>
              <a:rPr dirty="0" sz="2000" spc="-5">
                <a:latin typeface="Times New Roman"/>
                <a:cs typeface="Times New Roman"/>
              </a:rPr>
              <a:t>application </a:t>
            </a:r>
            <a:r>
              <a:rPr dirty="0" sz="2000">
                <a:latin typeface="Times New Roman"/>
                <a:cs typeface="Times New Roman"/>
              </a:rPr>
              <a:t>and data resides at the </a:t>
            </a:r>
            <a:r>
              <a:rPr dirty="0" sz="2000" spc="-5">
                <a:latin typeface="Times New Roman"/>
                <a:cs typeface="Times New Roman"/>
              </a:rPr>
              <a:t>vendor’s side; </a:t>
            </a:r>
            <a:r>
              <a:rPr dirty="0" sz="2000">
                <a:latin typeface="Times New Roman"/>
                <a:cs typeface="Times New Roman"/>
              </a:rPr>
              <a:t>therefore, </a:t>
            </a:r>
            <a:r>
              <a:rPr dirty="0" sz="2000" spc="-5">
                <a:latin typeface="Times New Roman"/>
                <a:cs typeface="Times New Roman"/>
              </a:rPr>
              <a:t>security </a:t>
            </a:r>
            <a:r>
              <a:rPr dirty="0" sz="2000">
                <a:latin typeface="Times New Roman"/>
                <a:cs typeface="Times New Roman"/>
              </a:rPr>
              <a:t>is </a:t>
            </a:r>
            <a:r>
              <a:rPr dirty="0" sz="2000" spc="-5">
                <a:latin typeface="Times New Roman"/>
                <a:cs typeface="Times New Roman"/>
              </a:rPr>
              <a:t>utmost 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important.</a:t>
            </a:r>
            <a:r>
              <a:rPr dirty="0" sz="2000" spc="-6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security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standards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practiced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by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vendor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should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checked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if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they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compliant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with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15">
                <a:latin typeface="Times New Roman"/>
                <a:cs typeface="Times New Roman"/>
              </a:rPr>
              <a:t>organization’s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security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model.</a:t>
            </a:r>
            <a:endParaRPr sz="2000">
              <a:latin typeface="Times New Roman"/>
              <a:cs typeface="Times New Roman"/>
            </a:endParaRPr>
          </a:p>
          <a:p>
            <a:pPr marL="469900" marR="290830" indent="-457834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dirty="0" sz="2000" spc="-35">
                <a:latin typeface="Times New Roman"/>
                <a:cs typeface="Times New Roman"/>
              </a:rPr>
              <a:t>Work </a:t>
            </a:r>
            <a:r>
              <a:rPr dirty="0" sz="2000" spc="-5">
                <a:latin typeface="Times New Roman"/>
                <a:cs typeface="Times New Roman"/>
              </a:rPr>
              <a:t>with</a:t>
            </a:r>
            <a:r>
              <a:rPr dirty="0" sz="2000">
                <a:latin typeface="Times New Roman"/>
                <a:cs typeface="Times New Roman"/>
              </a:rPr>
              <a:t> the vendor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 a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SLA</a:t>
            </a:r>
            <a:r>
              <a:rPr dirty="0" sz="2000" spc="-10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security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that</a:t>
            </a:r>
            <a:r>
              <a:rPr dirty="0" sz="2000" spc="-5">
                <a:latin typeface="Times New Roman"/>
                <a:cs typeface="Times New Roman"/>
              </a:rPr>
              <a:t> satisfies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15">
                <a:latin typeface="Times New Roman"/>
                <a:cs typeface="Times New Roman"/>
              </a:rPr>
              <a:t>organization’s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needs.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Include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penalties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lack</a:t>
            </a:r>
            <a:r>
              <a:rPr dirty="0" sz="2000">
                <a:latin typeface="Times New Roman"/>
                <a:cs typeface="Times New Roman"/>
              </a:rPr>
              <a:t> of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agreed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terms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SLA.</a:t>
            </a:r>
            <a:endParaRPr sz="200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dirty="0" sz="2000">
                <a:latin typeface="Times New Roman"/>
                <a:cs typeface="Times New Roman"/>
              </a:rPr>
              <a:t>Also,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processes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disaster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15">
                <a:latin typeface="Times New Roman"/>
                <a:cs typeface="Times New Roman"/>
              </a:rPr>
              <a:t>recovery,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backup,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restore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must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 included.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00943" y="2741676"/>
            <a:ext cx="908303" cy="68275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03407" y="4186428"/>
            <a:ext cx="1150620" cy="71628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780776" y="5408676"/>
            <a:ext cx="675131" cy="108813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652759" y="1583436"/>
            <a:ext cx="803148" cy="80314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45668" y="1143457"/>
            <a:ext cx="9611995" cy="5268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Evaluating</a:t>
            </a:r>
            <a:r>
              <a:rPr dirty="0" sz="2400" spc="-3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SaaS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–</a:t>
            </a:r>
            <a:r>
              <a:rPr dirty="0" sz="2400" spc="-2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User</a:t>
            </a:r>
            <a:r>
              <a:rPr dirty="0" sz="2400" spc="-5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Perspective</a:t>
            </a:r>
            <a:endParaRPr sz="2400">
              <a:latin typeface="Times New Roman"/>
              <a:cs typeface="Times New Roman"/>
            </a:endParaRPr>
          </a:p>
          <a:p>
            <a:pPr marL="814069" indent="-457834">
              <a:lnSpc>
                <a:spcPct val="100000"/>
              </a:lnSpc>
              <a:spcBef>
                <a:spcPts val="1675"/>
              </a:spcBef>
              <a:buAutoNum type="arabicPeriod" startAt="2"/>
              <a:tabLst>
                <a:tab pos="814069" algn="l"/>
                <a:tab pos="814705" algn="l"/>
              </a:tabLst>
            </a:pPr>
            <a:r>
              <a:rPr dirty="0" sz="1800" spc="-10" b="1">
                <a:latin typeface="Times New Roman"/>
                <a:cs typeface="Times New Roman"/>
              </a:rPr>
              <a:t>Provider’s</a:t>
            </a:r>
            <a:r>
              <a:rPr dirty="0" sz="1800" spc="-2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ability</a:t>
            </a:r>
            <a:r>
              <a:rPr dirty="0" sz="1800" spc="-1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to</a:t>
            </a:r>
            <a:r>
              <a:rPr dirty="0" sz="1800" spc="-5" b="1">
                <a:latin typeface="Times New Roman"/>
                <a:cs typeface="Times New Roman"/>
              </a:rPr>
              <a:t> </a:t>
            </a:r>
            <a:r>
              <a:rPr dirty="0" sz="1800" spc="-10" b="1">
                <a:latin typeface="Times New Roman"/>
                <a:cs typeface="Times New Roman"/>
              </a:rPr>
              <a:t>provide</a:t>
            </a:r>
            <a:r>
              <a:rPr dirty="0" sz="1800" spc="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the</a:t>
            </a:r>
            <a:r>
              <a:rPr dirty="0" sz="1800" spc="-1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flexibility</a:t>
            </a:r>
            <a:r>
              <a:rPr dirty="0" sz="1800" spc="-20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needed </a:t>
            </a:r>
            <a:r>
              <a:rPr dirty="0" sz="1800" b="1">
                <a:latin typeface="Times New Roman"/>
                <a:cs typeface="Times New Roman"/>
              </a:rPr>
              <a:t>to meet</a:t>
            </a:r>
            <a:r>
              <a:rPr dirty="0" sz="1800" spc="-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your</a:t>
            </a:r>
            <a:r>
              <a:rPr dirty="0" sz="1800" spc="-50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needs:</a:t>
            </a:r>
            <a:endParaRPr sz="1800">
              <a:latin typeface="Times New Roman"/>
              <a:cs typeface="Times New Roman"/>
            </a:endParaRPr>
          </a:p>
          <a:p>
            <a:pPr lvl="1" marL="1156970" indent="-343535">
              <a:lnSpc>
                <a:spcPct val="100000"/>
              </a:lnSpc>
              <a:buFont typeface="Arial MT"/>
              <a:buChar char="•"/>
              <a:tabLst>
                <a:tab pos="1156970" algn="l"/>
                <a:tab pos="1157605" algn="l"/>
              </a:tabLst>
            </a:pPr>
            <a:r>
              <a:rPr dirty="0" sz="1800">
                <a:latin typeface="Times New Roman"/>
                <a:cs typeface="Times New Roman"/>
              </a:rPr>
              <a:t>Flexibility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includes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ease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adding and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dropping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features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from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Times New Roman"/>
                <a:cs typeface="Times New Roman"/>
              </a:rPr>
              <a:t>your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subscription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plan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like</a:t>
            </a:r>
            <a:endParaRPr sz="1800">
              <a:latin typeface="Times New Roman"/>
              <a:cs typeface="Times New Roman"/>
            </a:endParaRPr>
          </a:p>
          <a:p>
            <a:pPr marL="1156970">
              <a:lnSpc>
                <a:spcPct val="100000"/>
              </a:lnSpc>
            </a:pPr>
            <a:r>
              <a:rPr dirty="0" sz="1800">
                <a:latin typeface="Times New Roman"/>
                <a:cs typeface="Times New Roman"/>
              </a:rPr>
              <a:t>add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seats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whether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it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can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be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done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online.</a:t>
            </a:r>
            <a:endParaRPr sz="1800">
              <a:latin typeface="Times New Roman"/>
              <a:cs typeface="Times New Roman"/>
            </a:endParaRPr>
          </a:p>
          <a:p>
            <a:pPr lvl="1" marL="1156970" marR="556260" indent="-342900">
              <a:lnSpc>
                <a:spcPct val="100000"/>
              </a:lnSpc>
              <a:buFont typeface="Arial MT"/>
              <a:buChar char="•"/>
              <a:tabLst>
                <a:tab pos="1156970" algn="l"/>
                <a:tab pos="1157605" algn="l"/>
              </a:tabLst>
            </a:pPr>
            <a:r>
              <a:rPr dirty="0" sz="1800">
                <a:latin typeface="Times New Roman"/>
                <a:cs typeface="Times New Roman"/>
              </a:rPr>
              <a:t>Being able to drop the </a:t>
            </a:r>
            <a:r>
              <a:rPr dirty="0" sz="1800" spc="-5">
                <a:latin typeface="Times New Roman"/>
                <a:cs typeface="Times New Roman"/>
              </a:rPr>
              <a:t>subscription with </a:t>
            </a:r>
            <a:r>
              <a:rPr dirty="0" sz="1800">
                <a:latin typeface="Times New Roman"/>
                <a:cs typeface="Times New Roman"/>
              </a:rPr>
              <a:t>cause without penalty such </a:t>
            </a:r>
            <a:r>
              <a:rPr dirty="0" sz="1800" spc="-5">
                <a:latin typeface="Times New Roman"/>
                <a:cs typeface="Times New Roman"/>
              </a:rPr>
              <a:t>as </a:t>
            </a:r>
            <a:r>
              <a:rPr dirty="0" sz="1800">
                <a:latin typeface="Times New Roman"/>
                <a:cs typeface="Times New Roman"/>
              </a:rPr>
              <a:t>in case of </a:t>
            </a:r>
            <a:r>
              <a:rPr dirty="0" sz="1800" spc="-5">
                <a:latin typeface="Times New Roman"/>
                <a:cs typeface="Times New Roman"/>
              </a:rPr>
              <a:t>SaaS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vendor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fails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 provide the agreed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level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 </a:t>
            </a:r>
            <a:r>
              <a:rPr dirty="0" sz="1800" spc="-5">
                <a:latin typeface="Times New Roman"/>
                <a:cs typeface="Times New Roman"/>
              </a:rPr>
              <a:t>service.</a:t>
            </a:r>
            <a:endParaRPr sz="1800">
              <a:latin typeface="Times New Roman"/>
              <a:cs typeface="Times New Roman"/>
            </a:endParaRPr>
          </a:p>
          <a:p>
            <a:pPr lvl="1" marL="1156970" indent="-343535">
              <a:lnSpc>
                <a:spcPct val="100000"/>
              </a:lnSpc>
              <a:buFont typeface="Arial MT"/>
              <a:buChar char="•"/>
              <a:tabLst>
                <a:tab pos="1156970" algn="l"/>
                <a:tab pos="1157605" algn="l"/>
              </a:tabLst>
            </a:pPr>
            <a:r>
              <a:rPr dirty="0" sz="1800">
                <a:latin typeface="Times New Roman"/>
                <a:cs typeface="Times New Roman"/>
              </a:rPr>
              <a:t>Being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able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customize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SaaS</a:t>
            </a:r>
            <a:r>
              <a:rPr dirty="0" sz="1800">
                <a:latin typeface="Times New Roman"/>
                <a:cs typeface="Times New Roman"/>
              </a:rPr>
              <a:t> application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suit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15">
                <a:latin typeface="Times New Roman"/>
                <a:cs typeface="Times New Roman"/>
              </a:rPr>
              <a:t>organisation’s </a:t>
            </a:r>
            <a:r>
              <a:rPr dirty="0" sz="1800">
                <a:latin typeface="Times New Roman"/>
                <a:cs typeface="Times New Roman"/>
              </a:rPr>
              <a:t>needs.</a:t>
            </a:r>
            <a:endParaRPr sz="1800">
              <a:latin typeface="Times New Roman"/>
              <a:cs typeface="Times New Roman"/>
            </a:endParaRPr>
          </a:p>
          <a:p>
            <a:pPr lvl="1" marL="1156970" indent="-343535">
              <a:lnSpc>
                <a:spcPct val="100000"/>
              </a:lnSpc>
              <a:buFont typeface="Arial MT"/>
              <a:buChar char="•"/>
              <a:tabLst>
                <a:tab pos="1156970" algn="l"/>
                <a:tab pos="1157605" algn="l"/>
              </a:tabLst>
            </a:pPr>
            <a:r>
              <a:rPr dirty="0" sz="1800" spc="-5">
                <a:latin typeface="Times New Roman"/>
                <a:cs typeface="Times New Roman"/>
              </a:rPr>
              <a:t>How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difficult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is</a:t>
            </a:r>
            <a:r>
              <a:rPr dirty="0" sz="1800">
                <a:latin typeface="Times New Roman"/>
                <a:cs typeface="Times New Roman"/>
              </a:rPr>
              <a:t> it to get your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data back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case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if</a:t>
            </a:r>
            <a:r>
              <a:rPr dirty="0" sz="1800" spc="5">
                <a:latin typeface="Times New Roman"/>
                <a:cs typeface="Times New Roman"/>
              </a:rPr>
              <a:t> you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decide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 cancel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 subscription?</a:t>
            </a:r>
            <a:endParaRPr sz="18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814069" indent="-457834">
              <a:lnSpc>
                <a:spcPct val="100000"/>
              </a:lnSpc>
              <a:buAutoNum type="arabicPeriod" startAt="2"/>
              <a:tabLst>
                <a:tab pos="814069" algn="l"/>
                <a:tab pos="814705" algn="l"/>
              </a:tabLst>
            </a:pPr>
            <a:r>
              <a:rPr dirty="0" sz="1800" spc="-5" b="1">
                <a:latin typeface="Times New Roman"/>
                <a:cs typeface="Times New Roman"/>
              </a:rPr>
              <a:t>History</a:t>
            </a:r>
            <a:r>
              <a:rPr dirty="0" sz="1800" spc="-1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of</a:t>
            </a:r>
            <a:r>
              <a:rPr dirty="0" sz="1800" spc="-5" b="1">
                <a:latin typeface="Times New Roman"/>
                <a:cs typeface="Times New Roman"/>
              </a:rPr>
              <a:t> the</a:t>
            </a:r>
            <a:r>
              <a:rPr dirty="0" sz="1800" b="1">
                <a:latin typeface="Times New Roman"/>
                <a:cs typeface="Times New Roman"/>
              </a:rPr>
              <a:t> </a:t>
            </a:r>
            <a:r>
              <a:rPr dirty="0" sz="1800" spc="-10" b="1">
                <a:latin typeface="Times New Roman"/>
                <a:cs typeface="Times New Roman"/>
              </a:rPr>
              <a:t>provider’s</a:t>
            </a:r>
            <a:r>
              <a:rPr dirty="0" sz="1800" spc="-20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regard</a:t>
            </a:r>
            <a:r>
              <a:rPr dirty="0" sz="1800" spc="-1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for</a:t>
            </a:r>
            <a:r>
              <a:rPr dirty="0" sz="1800" spc="-3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its</a:t>
            </a:r>
            <a:r>
              <a:rPr dirty="0" sz="1800" spc="-5" b="1">
                <a:latin typeface="Times New Roman"/>
                <a:cs typeface="Times New Roman"/>
              </a:rPr>
              <a:t> </a:t>
            </a:r>
            <a:r>
              <a:rPr dirty="0" sz="1800" spc="-10" b="1">
                <a:latin typeface="Times New Roman"/>
                <a:cs typeface="Times New Roman"/>
              </a:rPr>
              <a:t>SLAs:</a:t>
            </a:r>
            <a:endParaRPr sz="1800">
              <a:latin typeface="Times New Roman"/>
              <a:cs typeface="Times New Roman"/>
            </a:endParaRPr>
          </a:p>
          <a:p>
            <a:pPr marL="814069" marR="5080">
              <a:lnSpc>
                <a:spcPct val="100000"/>
              </a:lnSpc>
            </a:pPr>
            <a:r>
              <a:rPr dirty="0" sz="1800" spc="-5">
                <a:latin typeface="Times New Roman"/>
                <a:cs typeface="Times New Roman"/>
              </a:rPr>
              <a:t>Since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we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are</a:t>
            </a:r>
            <a:r>
              <a:rPr dirty="0" sz="1800">
                <a:latin typeface="Times New Roman"/>
                <a:cs typeface="Times New Roman"/>
              </a:rPr>
              <a:t> at </a:t>
            </a:r>
            <a:r>
              <a:rPr dirty="0" sz="1800" spc="-5">
                <a:latin typeface="Times New Roman"/>
                <a:cs typeface="Times New Roman"/>
              </a:rPr>
              <a:t>the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mercy of</a:t>
            </a:r>
            <a:r>
              <a:rPr dirty="0" sz="1800" spc="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the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SaaS </a:t>
            </a:r>
            <a:r>
              <a:rPr dirty="0" sz="1800">
                <a:latin typeface="Times New Roman"/>
                <a:cs typeface="Times New Roman"/>
              </a:rPr>
              <a:t>provider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for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the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services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be</a:t>
            </a:r>
            <a:r>
              <a:rPr dirty="0" sz="1800" spc="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delivered,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it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is </a:t>
            </a:r>
            <a:r>
              <a:rPr dirty="0" sz="1800">
                <a:latin typeface="Times New Roman"/>
                <a:cs typeface="Times New Roman"/>
              </a:rPr>
              <a:t>important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ensure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 reliability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 the provider by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looking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at the previous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SLA</a:t>
            </a:r>
            <a:r>
              <a:rPr dirty="0" sz="1800" spc="-10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performance</a:t>
            </a:r>
            <a:r>
              <a:rPr dirty="0" sz="1800">
                <a:latin typeface="Times New Roman"/>
                <a:cs typeface="Times New Roman"/>
              </a:rPr>
              <a:t> records.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814069" indent="-457834">
              <a:lnSpc>
                <a:spcPct val="100000"/>
              </a:lnSpc>
              <a:spcBef>
                <a:spcPts val="5"/>
              </a:spcBef>
              <a:buAutoNum type="arabicPeriod" startAt="4"/>
              <a:tabLst>
                <a:tab pos="814069" algn="l"/>
                <a:tab pos="814705" algn="l"/>
              </a:tabLst>
            </a:pPr>
            <a:r>
              <a:rPr dirty="0" sz="1800" spc="-10" b="1">
                <a:latin typeface="Times New Roman"/>
                <a:cs typeface="Times New Roman"/>
              </a:rPr>
              <a:t>Provider’s </a:t>
            </a:r>
            <a:r>
              <a:rPr dirty="0" sz="1800" spc="-5" b="1">
                <a:latin typeface="Times New Roman"/>
                <a:cs typeface="Times New Roman"/>
              </a:rPr>
              <a:t>business</a:t>
            </a:r>
            <a:r>
              <a:rPr dirty="0" sz="1800" spc="10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viability</a:t>
            </a:r>
            <a:r>
              <a:rPr dirty="0" sz="1800" spc="-10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and </a:t>
            </a:r>
            <a:r>
              <a:rPr dirty="0" sz="1800" spc="-10" b="1">
                <a:latin typeface="Times New Roman"/>
                <a:cs typeface="Times New Roman"/>
              </a:rPr>
              <a:t>future</a:t>
            </a:r>
            <a:r>
              <a:rPr dirty="0" sz="1800" spc="15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outlook:</a:t>
            </a:r>
            <a:endParaRPr sz="1800">
              <a:latin typeface="Times New Roman"/>
              <a:cs typeface="Times New Roman"/>
            </a:endParaRPr>
          </a:p>
          <a:p>
            <a:pPr marL="814069" marR="222885">
              <a:lnSpc>
                <a:spcPct val="100000"/>
              </a:lnSpc>
            </a:pPr>
            <a:r>
              <a:rPr dirty="0" sz="1800">
                <a:latin typeface="Times New Roman"/>
                <a:cs typeface="Times New Roman"/>
              </a:rPr>
              <a:t>Select </a:t>
            </a:r>
            <a:r>
              <a:rPr dirty="0" sz="1800" spc="-5">
                <a:latin typeface="Times New Roman"/>
                <a:cs typeface="Times New Roman"/>
              </a:rPr>
              <a:t>a SaaS </a:t>
            </a:r>
            <a:r>
              <a:rPr dirty="0" sz="1800">
                <a:latin typeface="Times New Roman"/>
                <a:cs typeface="Times New Roman"/>
              </a:rPr>
              <a:t>provider that </a:t>
            </a:r>
            <a:r>
              <a:rPr dirty="0" sz="1800" spc="-5">
                <a:latin typeface="Times New Roman"/>
                <a:cs typeface="Times New Roman"/>
              </a:rPr>
              <a:t>is </a:t>
            </a:r>
            <a:r>
              <a:rPr dirty="0" sz="1800">
                <a:latin typeface="Times New Roman"/>
                <a:cs typeface="Times New Roman"/>
              </a:rPr>
              <a:t>going to be in </a:t>
            </a:r>
            <a:r>
              <a:rPr dirty="0" sz="1800" spc="-5">
                <a:latin typeface="Times New Roman"/>
                <a:cs typeface="Times New Roman"/>
              </a:rPr>
              <a:t>business </a:t>
            </a:r>
            <a:r>
              <a:rPr dirty="0" sz="1800">
                <a:latin typeface="Times New Roman"/>
                <a:cs typeface="Times New Roman"/>
              </a:rPr>
              <a:t>for a long time. In selecting a </a:t>
            </a:r>
            <a:r>
              <a:rPr dirty="0" sz="1800" spc="-5">
                <a:latin typeface="Times New Roman"/>
                <a:cs typeface="Times New Roman"/>
              </a:rPr>
              <a:t>SaaS 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provider,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Times New Roman"/>
                <a:cs typeface="Times New Roman"/>
              </a:rPr>
              <a:t>you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are looking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for a</a:t>
            </a:r>
            <a:r>
              <a:rPr dirty="0" sz="1800" spc="-5">
                <a:latin typeface="Times New Roman"/>
                <a:cs typeface="Times New Roman"/>
              </a:rPr>
              <a:t> business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partner </a:t>
            </a:r>
            <a:r>
              <a:rPr dirty="0" sz="1800" spc="-5">
                <a:latin typeface="Times New Roman"/>
                <a:cs typeface="Times New Roman"/>
              </a:rPr>
              <a:t>who will</a:t>
            </a:r>
            <a:r>
              <a:rPr dirty="0" sz="1800">
                <a:latin typeface="Times New Roman"/>
                <a:cs typeface="Times New Roman"/>
              </a:rPr>
              <a:t> not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go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out of</a:t>
            </a:r>
            <a:r>
              <a:rPr dirty="0" sz="1800" spc="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business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</a:t>
            </a:r>
            <a:r>
              <a:rPr dirty="0" sz="1800" spc="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 </a:t>
            </a:r>
            <a:r>
              <a:rPr dirty="0" sz="1800" spc="-15">
                <a:latin typeface="Times New Roman"/>
                <a:cs typeface="Times New Roman"/>
              </a:rPr>
              <a:t>year.</a:t>
            </a:r>
            <a:r>
              <a:rPr dirty="0" sz="1800" spc="-105">
                <a:latin typeface="Times New Roman"/>
                <a:cs typeface="Times New Roman"/>
              </a:rPr>
              <a:t> </a:t>
            </a:r>
            <a:r>
              <a:rPr dirty="0" sz="1800" spc="-65">
                <a:latin typeface="Times New Roman"/>
                <a:cs typeface="Times New Roman"/>
              </a:rPr>
              <a:t>You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should </a:t>
            </a:r>
            <a:r>
              <a:rPr dirty="0" sz="1800">
                <a:latin typeface="Times New Roman"/>
                <a:cs typeface="Times New Roman"/>
              </a:rPr>
              <a:t>look at a </a:t>
            </a:r>
            <a:r>
              <a:rPr dirty="0" sz="1800" spc="-5">
                <a:latin typeface="Times New Roman"/>
                <a:cs typeface="Times New Roman"/>
              </a:rPr>
              <a:t>provider’s </a:t>
            </a:r>
            <a:r>
              <a:rPr dirty="0" sz="1800">
                <a:latin typeface="Times New Roman"/>
                <a:cs typeface="Times New Roman"/>
              </a:rPr>
              <a:t>experience in providing </a:t>
            </a:r>
            <a:r>
              <a:rPr dirty="0" sz="1800" spc="-5">
                <a:latin typeface="Times New Roman"/>
                <a:cs typeface="Times New Roman"/>
              </a:rPr>
              <a:t>SaaS solutions, examine </a:t>
            </a:r>
            <a:r>
              <a:rPr dirty="0" sz="1800">
                <a:latin typeface="Times New Roman"/>
                <a:cs typeface="Times New Roman"/>
              </a:rPr>
              <a:t>financial 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information,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predicted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growth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 the </a:t>
            </a:r>
            <a:r>
              <a:rPr dirty="0" sz="1800" spc="-5">
                <a:latin typeface="Times New Roman"/>
                <a:cs typeface="Times New Roman"/>
              </a:rPr>
              <a:t>business.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108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07040" y="1583436"/>
            <a:ext cx="1077468" cy="71780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41507" y="3354323"/>
            <a:ext cx="1324355" cy="13335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45668" y="1143457"/>
            <a:ext cx="9622155" cy="52539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Evaluating</a:t>
            </a:r>
            <a:r>
              <a:rPr dirty="0" sz="2400" spc="-3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SaaS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–</a:t>
            </a:r>
            <a:r>
              <a:rPr dirty="0" sz="2400" spc="-55" b="1">
                <a:latin typeface="Times New Roman"/>
                <a:cs typeface="Times New Roman"/>
              </a:rPr>
              <a:t> </a:t>
            </a:r>
            <a:r>
              <a:rPr dirty="0" sz="2400" spc="-40" b="1">
                <a:latin typeface="Times New Roman"/>
                <a:cs typeface="Times New Roman"/>
              </a:rPr>
              <a:t>Vendor</a:t>
            </a:r>
            <a:r>
              <a:rPr dirty="0" sz="2400" spc="-5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Perspective</a:t>
            </a:r>
            <a:endParaRPr sz="2400">
              <a:latin typeface="Times New Roman"/>
              <a:cs typeface="Times New Roman"/>
            </a:endParaRPr>
          </a:p>
          <a:p>
            <a:pPr marL="313055" marR="1289050">
              <a:lnSpc>
                <a:spcPct val="100000"/>
              </a:lnSpc>
              <a:spcBef>
                <a:spcPts val="1560"/>
              </a:spcBef>
            </a:pPr>
            <a:r>
              <a:rPr dirty="0" sz="1800" spc="-5">
                <a:latin typeface="Times New Roman"/>
                <a:cs typeface="Times New Roman"/>
              </a:rPr>
              <a:t>From </a:t>
            </a:r>
            <a:r>
              <a:rPr dirty="0" sz="1800">
                <a:latin typeface="Times New Roman"/>
                <a:cs typeface="Times New Roman"/>
              </a:rPr>
              <a:t>a </a:t>
            </a:r>
            <a:r>
              <a:rPr dirty="0" sz="1800" spc="-5">
                <a:latin typeface="Times New Roman"/>
                <a:cs typeface="Times New Roman"/>
              </a:rPr>
              <a:t>vendor’s perspective, </a:t>
            </a:r>
            <a:r>
              <a:rPr dirty="0" sz="1800">
                <a:latin typeface="Times New Roman"/>
                <a:cs typeface="Times New Roman"/>
              </a:rPr>
              <a:t>adopting the </a:t>
            </a:r>
            <a:r>
              <a:rPr dirty="0" sz="1800" spc="-5">
                <a:latin typeface="Times New Roman"/>
                <a:cs typeface="Times New Roman"/>
              </a:rPr>
              <a:t>SaaS model </a:t>
            </a:r>
            <a:r>
              <a:rPr dirty="0" sz="1800">
                <a:latin typeface="Times New Roman"/>
                <a:cs typeface="Times New Roman"/>
              </a:rPr>
              <a:t>for business needs the following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considerations: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655955" marR="5715" indent="-343535">
              <a:lnSpc>
                <a:spcPct val="100000"/>
              </a:lnSpc>
              <a:buFont typeface="Arial MT"/>
              <a:buChar char="•"/>
              <a:tabLst>
                <a:tab pos="655955" algn="l"/>
                <a:tab pos="656590" algn="l"/>
              </a:tabLst>
            </a:pPr>
            <a:r>
              <a:rPr dirty="0" sz="1800" spc="-5" b="1">
                <a:latin typeface="Times New Roman"/>
                <a:cs typeface="Times New Roman"/>
              </a:rPr>
              <a:t>Financial </a:t>
            </a:r>
            <a:r>
              <a:rPr dirty="0" sz="1800" b="1">
                <a:latin typeface="Times New Roman"/>
                <a:cs typeface="Times New Roman"/>
              </a:rPr>
              <a:t>concern: </a:t>
            </a:r>
            <a:r>
              <a:rPr dirty="0" sz="1800">
                <a:latin typeface="Times New Roman"/>
                <a:cs typeface="Times New Roman"/>
              </a:rPr>
              <a:t>Unlike the traditional </a:t>
            </a:r>
            <a:r>
              <a:rPr dirty="0" sz="1800" spc="-5">
                <a:latin typeface="Times New Roman"/>
                <a:cs typeface="Times New Roman"/>
              </a:rPr>
              <a:t>model </a:t>
            </a:r>
            <a:r>
              <a:rPr dirty="0" sz="1800">
                <a:latin typeface="Times New Roman"/>
                <a:cs typeface="Times New Roman"/>
              </a:rPr>
              <a:t>which relied on upfront licensing fee for the 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software </a:t>
            </a:r>
            <a:r>
              <a:rPr dirty="0" sz="1800" spc="5">
                <a:latin typeface="Times New Roman"/>
                <a:cs typeface="Times New Roman"/>
              </a:rPr>
              <a:t>you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provide,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cloud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model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business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relies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on the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periodic </a:t>
            </a:r>
            <a:r>
              <a:rPr dirty="0" sz="1800" spc="-5">
                <a:latin typeface="Times New Roman"/>
                <a:cs typeface="Times New Roman"/>
              </a:rPr>
              <a:t>subscription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fee.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key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 </a:t>
            </a:r>
            <a:r>
              <a:rPr dirty="0" sz="1800" spc="-5">
                <a:latin typeface="Times New Roman"/>
                <a:cs typeface="Times New Roman"/>
              </a:rPr>
              <a:t>survival is </a:t>
            </a:r>
            <a:r>
              <a:rPr dirty="0" sz="1800">
                <a:latin typeface="Times New Roman"/>
                <a:cs typeface="Times New Roman"/>
              </a:rPr>
              <a:t>to keep the cash </a:t>
            </a:r>
            <a:r>
              <a:rPr dirty="0" sz="1800" spc="-5">
                <a:latin typeface="Times New Roman"/>
                <a:cs typeface="Times New Roman"/>
              </a:rPr>
              <a:t>flow </a:t>
            </a:r>
            <a:r>
              <a:rPr dirty="0" sz="1800">
                <a:latin typeface="Times New Roman"/>
                <a:cs typeface="Times New Roman"/>
              </a:rPr>
              <a:t>by retaining customers. This </a:t>
            </a:r>
            <a:r>
              <a:rPr dirty="0" sz="1800" spc="-5">
                <a:latin typeface="Times New Roman"/>
                <a:cs typeface="Times New Roman"/>
              </a:rPr>
              <a:t>is </a:t>
            </a:r>
            <a:r>
              <a:rPr dirty="0" sz="1800">
                <a:latin typeface="Times New Roman"/>
                <a:cs typeface="Times New Roman"/>
              </a:rPr>
              <a:t>a challenge since the </a:t>
            </a:r>
            <a:r>
              <a:rPr dirty="0" sz="1800" spc="-5">
                <a:latin typeface="Times New Roman"/>
                <a:cs typeface="Times New Roman"/>
              </a:rPr>
              <a:t>switching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fee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for </a:t>
            </a:r>
            <a:r>
              <a:rPr dirty="0" sz="1800" spc="-5">
                <a:latin typeface="Times New Roman"/>
                <a:cs typeface="Times New Roman"/>
              </a:rPr>
              <a:t>customers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is</a:t>
            </a:r>
            <a:r>
              <a:rPr dirty="0" sz="1800">
                <a:latin typeface="Times New Roman"/>
                <a:cs typeface="Times New Roman"/>
              </a:rPr>
              <a:t> significantly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 spc="-35">
                <a:latin typeface="Times New Roman"/>
                <a:cs typeface="Times New Roman"/>
              </a:rPr>
              <a:t>low.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655955" marR="5080" indent="-3435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655955" algn="l"/>
                <a:tab pos="656590" algn="l"/>
              </a:tabLst>
            </a:pPr>
            <a:r>
              <a:rPr dirty="0" sz="1800" spc="-5" b="1">
                <a:latin typeface="Times New Roman"/>
                <a:cs typeface="Times New Roman"/>
              </a:rPr>
              <a:t>Compliance</a:t>
            </a:r>
            <a:r>
              <a:rPr dirty="0" sz="1800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issues</a:t>
            </a:r>
            <a:r>
              <a:rPr dirty="0" sz="1800" spc="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:</a:t>
            </a:r>
            <a:r>
              <a:rPr dirty="0" sz="1800" spc="15" b="1">
                <a:latin typeface="Times New Roman"/>
                <a:cs typeface="Times New Roman"/>
              </a:rPr>
              <a:t> </a:t>
            </a:r>
            <a:r>
              <a:rPr dirty="0" sz="1800" spc="-35">
                <a:latin typeface="Times New Roman"/>
                <a:cs typeface="Times New Roman"/>
              </a:rPr>
              <a:t>Vendors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should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make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sure</a:t>
            </a:r>
            <a:r>
              <a:rPr dirty="0" sz="1800" spc="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that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national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global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compliance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requirements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are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taken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care of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regulations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are </a:t>
            </a:r>
            <a:r>
              <a:rPr dirty="0" sz="1800" spc="-5">
                <a:latin typeface="Times New Roman"/>
                <a:cs typeface="Times New Roman"/>
              </a:rPr>
              <a:t>met.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655955" marR="325755" indent="-3435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655955" algn="l"/>
                <a:tab pos="656590" algn="l"/>
              </a:tabLst>
            </a:pPr>
            <a:r>
              <a:rPr dirty="0" sz="1800" b="1">
                <a:latin typeface="Times New Roman"/>
                <a:cs typeface="Times New Roman"/>
              </a:rPr>
              <a:t>Operational</a:t>
            </a:r>
            <a:r>
              <a:rPr dirty="0" sz="1800" spc="-1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efficiency:</a:t>
            </a:r>
            <a:r>
              <a:rPr dirty="0" sz="1800" spc="-15" b="1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24/7</a:t>
            </a:r>
            <a:r>
              <a:rPr dirty="0" sz="1800" spc="10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operability,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highly</a:t>
            </a:r>
            <a:r>
              <a:rPr dirty="0" sz="1800" spc="-5">
                <a:latin typeface="Times New Roman"/>
                <a:cs typeface="Times New Roman"/>
              </a:rPr>
              <a:t> effective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business</a:t>
            </a:r>
            <a:r>
              <a:rPr dirty="0" sz="1800">
                <a:latin typeface="Times New Roman"/>
                <a:cs typeface="Times New Roman"/>
              </a:rPr>
              <a:t> continuity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plans,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Times New Roman"/>
                <a:cs typeface="Times New Roman"/>
              </a:rPr>
              <a:t>high-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caliber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data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management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 security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protocols.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655955" marR="61594" indent="-343535">
              <a:lnSpc>
                <a:spcPct val="100000"/>
              </a:lnSpc>
              <a:buFont typeface="Arial MT"/>
              <a:buChar char="•"/>
              <a:tabLst>
                <a:tab pos="655955" algn="l"/>
                <a:tab pos="656590" algn="l"/>
              </a:tabLst>
            </a:pPr>
            <a:r>
              <a:rPr dirty="0" sz="1800" spc="-5" b="1">
                <a:latin typeface="Times New Roman"/>
                <a:cs typeface="Times New Roman"/>
              </a:rPr>
              <a:t>Configuration</a:t>
            </a:r>
            <a:r>
              <a:rPr dirty="0" sz="1800" spc="5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and</a:t>
            </a:r>
            <a:r>
              <a:rPr dirty="0" sz="1800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Customization:</a:t>
            </a:r>
            <a:r>
              <a:rPr dirty="0" sz="1800" spc="45" b="1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profitability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for</a:t>
            </a:r>
            <a:r>
              <a:rPr dirty="0" sz="1800" spc="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5">
                <a:latin typeface="Times New Roman"/>
                <a:cs typeface="Times New Roman"/>
              </a:rPr>
              <a:t> SaaS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vendors </a:t>
            </a:r>
            <a:r>
              <a:rPr dirty="0" sz="1800">
                <a:latin typeface="Times New Roman"/>
                <a:cs typeface="Times New Roman"/>
              </a:rPr>
              <a:t>comes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from</a:t>
            </a:r>
            <a:r>
              <a:rPr dirty="0" sz="1800" spc="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economies</a:t>
            </a:r>
            <a:r>
              <a:rPr dirty="0" sz="1800" spc="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scale that </a:t>
            </a:r>
            <a:r>
              <a:rPr dirty="0" sz="1800" spc="-5">
                <a:latin typeface="Times New Roman"/>
                <a:cs typeface="Times New Roman"/>
              </a:rPr>
              <a:t>SaaS </a:t>
            </a:r>
            <a:r>
              <a:rPr dirty="0" sz="1800">
                <a:latin typeface="Times New Roman"/>
                <a:cs typeface="Times New Roman"/>
              </a:rPr>
              <a:t>deployment </a:t>
            </a:r>
            <a:r>
              <a:rPr dirty="0" sz="1800" spc="-10">
                <a:latin typeface="Times New Roman"/>
                <a:cs typeface="Times New Roman"/>
              </a:rPr>
              <a:t>offers </a:t>
            </a:r>
            <a:r>
              <a:rPr dirty="0" sz="1800">
                <a:latin typeface="Times New Roman"/>
                <a:cs typeface="Times New Roman"/>
              </a:rPr>
              <a:t>like </a:t>
            </a:r>
            <a:r>
              <a:rPr dirty="0" sz="1800" spc="-10">
                <a:latin typeface="Times New Roman"/>
                <a:cs typeface="Times New Roman"/>
              </a:rPr>
              <a:t>multitenancy. </a:t>
            </a:r>
            <a:r>
              <a:rPr dirty="0" sz="1800">
                <a:latin typeface="Times New Roman"/>
                <a:cs typeface="Times New Roman"/>
              </a:rPr>
              <a:t>There </a:t>
            </a:r>
            <a:r>
              <a:rPr dirty="0" sz="1800" spc="-5">
                <a:latin typeface="Times New Roman"/>
                <a:cs typeface="Times New Roman"/>
              </a:rPr>
              <a:t>should </a:t>
            </a:r>
            <a:r>
              <a:rPr dirty="0" sz="1800">
                <a:latin typeface="Times New Roman"/>
                <a:cs typeface="Times New Roman"/>
              </a:rPr>
              <a:t>be policies in place for the 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amount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</a:t>
            </a:r>
            <a:r>
              <a:rPr dirty="0" sz="1800" spc="5">
                <a:latin typeface="Times New Roman"/>
                <a:cs typeface="Times New Roman"/>
              </a:rPr>
              <a:t>a</a:t>
            </a:r>
            <a:r>
              <a:rPr dirty="0" sz="1800">
                <a:latin typeface="Times New Roman"/>
                <a:cs typeface="Times New Roman"/>
              </a:rPr>
              <a:t>i</a:t>
            </a:r>
            <a:r>
              <a:rPr dirty="0" sz="1800" spc="5">
                <a:latin typeface="Times New Roman"/>
                <a:cs typeface="Times New Roman"/>
              </a:rPr>
              <a:t>l</a:t>
            </a:r>
            <a:r>
              <a:rPr dirty="0" sz="1800">
                <a:latin typeface="Times New Roman"/>
                <a:cs typeface="Times New Roman"/>
              </a:rPr>
              <a:t>oring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 the </a:t>
            </a:r>
            <a:r>
              <a:rPr dirty="0" sz="1800" spc="-10">
                <a:latin typeface="Times New Roman"/>
                <a:cs typeface="Times New Roman"/>
              </a:rPr>
              <a:t>s</a:t>
            </a:r>
            <a:r>
              <a:rPr dirty="0" sz="1800">
                <a:latin typeface="Times New Roman"/>
                <a:cs typeface="Times New Roman"/>
              </a:rPr>
              <a:t>oftware to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</a:t>
            </a:r>
            <a:r>
              <a:rPr dirty="0" sz="1800" spc="5">
                <a:latin typeface="Times New Roman"/>
                <a:cs typeface="Times New Roman"/>
              </a:rPr>
              <a:t>l</a:t>
            </a:r>
            <a:r>
              <a:rPr dirty="0" sz="1800">
                <a:latin typeface="Times New Roman"/>
                <a:cs typeface="Times New Roman"/>
              </a:rPr>
              <a:t>i</a:t>
            </a:r>
            <a:r>
              <a:rPr dirty="0" sz="1800" spc="5">
                <a:latin typeface="Times New Roman"/>
                <a:cs typeface="Times New Roman"/>
              </a:rPr>
              <a:t>e</a:t>
            </a:r>
            <a:r>
              <a:rPr dirty="0" sz="1800">
                <a:latin typeface="Times New Roman"/>
                <a:cs typeface="Times New Roman"/>
              </a:rPr>
              <a:t>nts’</a:t>
            </a:r>
            <a:r>
              <a:rPr dirty="0" sz="1800" spc="-15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ne</a:t>
            </a:r>
            <a:r>
              <a:rPr dirty="0" sz="1800" spc="5">
                <a:latin typeface="Times New Roman"/>
                <a:cs typeface="Times New Roman"/>
              </a:rPr>
              <a:t>e</a:t>
            </a:r>
            <a:r>
              <a:rPr dirty="0" sz="1800">
                <a:latin typeface="Times New Roman"/>
                <a:cs typeface="Times New Roman"/>
              </a:rPr>
              <a:t>ds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</a:t>
            </a:r>
            <a:r>
              <a:rPr dirty="0" sz="1800" spc="5">
                <a:latin typeface="Times New Roman"/>
                <a:cs typeface="Times New Roman"/>
              </a:rPr>
              <a:t>a</a:t>
            </a:r>
            <a:r>
              <a:rPr dirty="0" sz="1800">
                <a:latin typeface="Times New Roman"/>
                <a:cs typeface="Times New Roman"/>
              </a:rPr>
              <a:t>t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is </a:t>
            </a:r>
            <a:r>
              <a:rPr dirty="0" sz="1800" spc="5">
                <a:latin typeface="Times New Roman"/>
                <a:cs typeface="Times New Roman"/>
              </a:rPr>
              <a:t>a</a:t>
            </a:r>
            <a:r>
              <a:rPr dirty="0" sz="1800">
                <a:latin typeface="Times New Roman"/>
                <a:cs typeface="Times New Roman"/>
              </a:rPr>
              <a:t>l</a:t>
            </a:r>
            <a:r>
              <a:rPr dirty="0" sz="1800" spc="5">
                <a:latin typeface="Times New Roman"/>
                <a:cs typeface="Times New Roman"/>
              </a:rPr>
              <a:t>l</a:t>
            </a:r>
            <a:r>
              <a:rPr dirty="0" sz="1800">
                <a:latin typeface="Times New Roman"/>
                <a:cs typeface="Times New Roman"/>
              </a:rPr>
              <a:t>owe</a:t>
            </a:r>
            <a:r>
              <a:rPr dirty="0" sz="1800" spc="15">
                <a:latin typeface="Times New Roman"/>
                <a:cs typeface="Times New Roman"/>
              </a:rPr>
              <a:t>d</a:t>
            </a:r>
            <a:r>
              <a:rPr dirty="0" sz="180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108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1356360" y="1716023"/>
            <a:ext cx="5982335" cy="3141345"/>
            <a:chOff x="1356360" y="1716023"/>
            <a:chExt cx="5982335" cy="3141345"/>
          </a:xfrm>
        </p:grpSpPr>
        <p:sp>
          <p:nvSpPr>
            <p:cNvPr id="4" name="object 4"/>
            <p:cNvSpPr/>
            <p:nvPr/>
          </p:nvSpPr>
          <p:spPr>
            <a:xfrm>
              <a:off x="4829556" y="3092195"/>
              <a:ext cx="2502535" cy="353695"/>
            </a:xfrm>
            <a:custGeom>
              <a:avLst/>
              <a:gdLst/>
              <a:ahLst/>
              <a:cxnLst/>
              <a:rect l="l" t="t" r="r" b="b"/>
              <a:pathLst>
                <a:path w="2502534" h="353695">
                  <a:moveTo>
                    <a:pt x="2325624" y="0"/>
                  </a:moveTo>
                  <a:lnTo>
                    <a:pt x="2325624" y="88391"/>
                  </a:lnTo>
                  <a:lnTo>
                    <a:pt x="176784" y="88391"/>
                  </a:lnTo>
                  <a:lnTo>
                    <a:pt x="176784" y="0"/>
                  </a:lnTo>
                  <a:lnTo>
                    <a:pt x="0" y="176783"/>
                  </a:lnTo>
                  <a:lnTo>
                    <a:pt x="176784" y="353567"/>
                  </a:lnTo>
                  <a:lnTo>
                    <a:pt x="176784" y="265175"/>
                  </a:lnTo>
                  <a:lnTo>
                    <a:pt x="2325624" y="265175"/>
                  </a:lnTo>
                  <a:lnTo>
                    <a:pt x="2325624" y="353567"/>
                  </a:lnTo>
                  <a:lnTo>
                    <a:pt x="2502408" y="176783"/>
                  </a:lnTo>
                  <a:lnTo>
                    <a:pt x="232562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829556" y="3092195"/>
              <a:ext cx="2502535" cy="353695"/>
            </a:xfrm>
            <a:custGeom>
              <a:avLst/>
              <a:gdLst/>
              <a:ahLst/>
              <a:cxnLst/>
              <a:rect l="l" t="t" r="r" b="b"/>
              <a:pathLst>
                <a:path w="2502534" h="353695">
                  <a:moveTo>
                    <a:pt x="0" y="176783"/>
                  </a:moveTo>
                  <a:lnTo>
                    <a:pt x="176784" y="0"/>
                  </a:lnTo>
                  <a:lnTo>
                    <a:pt x="176784" y="88391"/>
                  </a:lnTo>
                  <a:lnTo>
                    <a:pt x="2325624" y="88391"/>
                  </a:lnTo>
                  <a:lnTo>
                    <a:pt x="2325624" y="0"/>
                  </a:lnTo>
                  <a:lnTo>
                    <a:pt x="2502408" y="176783"/>
                  </a:lnTo>
                  <a:lnTo>
                    <a:pt x="2325624" y="353567"/>
                  </a:lnTo>
                  <a:lnTo>
                    <a:pt x="2325624" y="265175"/>
                  </a:lnTo>
                  <a:lnTo>
                    <a:pt x="176784" y="265175"/>
                  </a:lnTo>
                  <a:lnTo>
                    <a:pt x="176784" y="353567"/>
                  </a:lnTo>
                  <a:lnTo>
                    <a:pt x="0" y="176783"/>
                  </a:lnTo>
                  <a:close/>
                </a:path>
              </a:pathLst>
            </a:custGeom>
            <a:ln w="1219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356360" y="1716023"/>
              <a:ext cx="3644265" cy="3141345"/>
            </a:xfrm>
            <a:custGeom>
              <a:avLst/>
              <a:gdLst/>
              <a:ahLst/>
              <a:cxnLst/>
              <a:rect l="l" t="t" r="r" b="b"/>
              <a:pathLst>
                <a:path w="3644265" h="3141345">
                  <a:moveTo>
                    <a:pt x="1821941" y="0"/>
                  </a:moveTo>
                  <a:lnTo>
                    <a:pt x="0" y="3140964"/>
                  </a:lnTo>
                  <a:lnTo>
                    <a:pt x="3643884" y="3140964"/>
                  </a:lnTo>
                  <a:lnTo>
                    <a:pt x="1821941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581912" y="3064763"/>
              <a:ext cx="3247390" cy="909955"/>
            </a:xfrm>
            <a:custGeom>
              <a:avLst/>
              <a:gdLst/>
              <a:ahLst/>
              <a:cxnLst/>
              <a:rect l="l" t="t" r="r" b="b"/>
              <a:pathLst>
                <a:path w="3247390" h="909954">
                  <a:moveTo>
                    <a:pt x="554736" y="0"/>
                  </a:moveTo>
                  <a:lnTo>
                    <a:pt x="2511679" y="0"/>
                  </a:lnTo>
                </a:path>
                <a:path w="3247390" h="909954">
                  <a:moveTo>
                    <a:pt x="0" y="909828"/>
                  </a:moveTo>
                  <a:lnTo>
                    <a:pt x="3247009" y="909828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776729" y="5339029"/>
            <a:ext cx="277685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Times New Roman"/>
                <a:cs typeface="Times New Roman"/>
              </a:rPr>
              <a:t>What</a:t>
            </a:r>
            <a:r>
              <a:rPr dirty="0" sz="1800" spc="-1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is</a:t>
            </a:r>
            <a:r>
              <a:rPr dirty="0" sz="1800" spc="-25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found</a:t>
            </a:r>
            <a:r>
              <a:rPr dirty="0" sz="1800" b="1">
                <a:latin typeface="Times New Roman"/>
                <a:cs typeface="Times New Roman"/>
              </a:rPr>
              <a:t> at</a:t>
            </a:r>
            <a:r>
              <a:rPr dirty="0" sz="1800" spc="-2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each</a:t>
            </a:r>
            <a:r>
              <a:rPr dirty="0" sz="1800" spc="-1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level?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40777" y="5339029"/>
            <a:ext cx="261112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Times New Roman"/>
                <a:cs typeface="Times New Roman"/>
              </a:rPr>
              <a:t>Who</a:t>
            </a:r>
            <a:r>
              <a:rPr dirty="0" sz="1800" spc="-15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consumes</a:t>
            </a:r>
            <a:r>
              <a:rPr dirty="0" sz="1800" spc="-1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each</a:t>
            </a:r>
            <a:r>
              <a:rPr dirty="0" sz="1800" spc="-2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level?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35479" y="2443048"/>
            <a:ext cx="1482090" cy="21399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381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Calibri"/>
                <a:cs typeface="Calibri"/>
              </a:rPr>
              <a:t>Apps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50">
              <a:latin typeface="Calibri"/>
              <a:cs typeface="Calibri"/>
            </a:endParaRPr>
          </a:p>
          <a:p>
            <a:pPr algn="ctr" marR="43815">
              <a:lnSpc>
                <a:spcPct val="100000"/>
              </a:lnSpc>
            </a:pPr>
            <a:r>
              <a:rPr dirty="0" sz="2000" spc="-10" b="1">
                <a:latin typeface="Calibri"/>
                <a:cs typeface="Calibri"/>
              </a:rPr>
              <a:t>Platform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2000" spc="-10" b="1">
                <a:latin typeface="Calibri"/>
                <a:cs typeface="Calibri"/>
              </a:rPr>
              <a:t>Infrastructure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051547" y="1716023"/>
            <a:ext cx="3642360" cy="3141345"/>
            <a:chOff x="7051547" y="1716023"/>
            <a:chExt cx="3642360" cy="3141345"/>
          </a:xfrm>
        </p:grpSpPr>
        <p:sp>
          <p:nvSpPr>
            <p:cNvPr id="12" name="object 12"/>
            <p:cNvSpPr/>
            <p:nvPr/>
          </p:nvSpPr>
          <p:spPr>
            <a:xfrm>
              <a:off x="7051547" y="1716023"/>
              <a:ext cx="3642360" cy="3141345"/>
            </a:xfrm>
            <a:custGeom>
              <a:avLst/>
              <a:gdLst/>
              <a:ahLst/>
              <a:cxnLst/>
              <a:rect l="l" t="t" r="r" b="b"/>
              <a:pathLst>
                <a:path w="3642359" h="3141345">
                  <a:moveTo>
                    <a:pt x="3642359" y="0"/>
                  </a:moveTo>
                  <a:lnTo>
                    <a:pt x="0" y="0"/>
                  </a:lnTo>
                  <a:lnTo>
                    <a:pt x="1821179" y="3140964"/>
                  </a:lnTo>
                  <a:lnTo>
                    <a:pt x="364235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170419" y="2531363"/>
              <a:ext cx="3411220" cy="879475"/>
            </a:xfrm>
            <a:custGeom>
              <a:avLst/>
              <a:gdLst/>
              <a:ahLst/>
              <a:cxnLst/>
              <a:rect l="l" t="t" r="r" b="b"/>
              <a:pathLst>
                <a:path w="3411220" h="879475">
                  <a:moveTo>
                    <a:pt x="3410838" y="0"/>
                  </a:moveTo>
                  <a:lnTo>
                    <a:pt x="0" y="0"/>
                  </a:lnTo>
                </a:path>
                <a:path w="3411220" h="879475">
                  <a:moveTo>
                    <a:pt x="3410584" y="879348"/>
                  </a:moveTo>
                  <a:lnTo>
                    <a:pt x="725424" y="879348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8258047" y="2017013"/>
            <a:ext cx="1230630" cy="21342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38760">
              <a:lnSpc>
                <a:spcPct val="100000"/>
              </a:lnSpc>
              <a:spcBef>
                <a:spcPts val="105"/>
              </a:spcBef>
            </a:pPr>
            <a:r>
              <a:rPr dirty="0" sz="2000" spc="-5" b="1">
                <a:latin typeface="Calibri"/>
                <a:cs typeface="Calibri"/>
              </a:rPr>
              <a:t>Users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2000" spc="-5" b="1">
                <a:latin typeface="Calibri"/>
                <a:cs typeface="Calibri"/>
              </a:rPr>
              <a:t>Application</a:t>
            </a:r>
            <a:endParaRPr sz="2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2000" spc="-10" b="1">
                <a:latin typeface="Calibri"/>
                <a:cs typeface="Calibri"/>
              </a:rPr>
              <a:t>Developers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50">
              <a:latin typeface="Calibri"/>
              <a:cs typeface="Calibri"/>
            </a:endParaRPr>
          </a:p>
          <a:p>
            <a:pPr algn="ctr" marL="250825" marR="215900">
              <a:lnSpc>
                <a:spcPct val="100000"/>
              </a:lnSpc>
              <a:spcBef>
                <a:spcPts val="5"/>
              </a:spcBef>
            </a:pPr>
            <a:r>
              <a:rPr dirty="0" sz="2000" spc="-25" b="1">
                <a:latin typeface="Calibri"/>
                <a:cs typeface="Calibri"/>
              </a:rPr>
              <a:t>S</a:t>
            </a:r>
            <a:r>
              <a:rPr dirty="0" sz="2000" spc="-15" b="1">
                <a:latin typeface="Calibri"/>
                <a:cs typeface="Calibri"/>
              </a:rPr>
              <a:t>y</a:t>
            </a:r>
            <a:r>
              <a:rPr dirty="0" sz="2000" spc="-20" b="1">
                <a:latin typeface="Calibri"/>
                <a:cs typeface="Calibri"/>
              </a:rPr>
              <a:t>s</a:t>
            </a:r>
            <a:r>
              <a:rPr dirty="0" sz="2000" spc="-25" b="1">
                <a:latin typeface="Calibri"/>
                <a:cs typeface="Calibri"/>
              </a:rPr>
              <a:t>t</a:t>
            </a:r>
            <a:r>
              <a:rPr dirty="0" sz="2000" spc="-5" b="1">
                <a:latin typeface="Calibri"/>
                <a:cs typeface="Calibri"/>
              </a:rPr>
              <a:t>em  </a:t>
            </a:r>
            <a:r>
              <a:rPr dirty="0" sz="2000" b="1">
                <a:latin typeface="Calibri"/>
                <a:cs typeface="Calibri"/>
              </a:rPr>
              <a:t>Admin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32519" y="4238244"/>
            <a:ext cx="3177539" cy="211836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8069580" cy="51758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Impact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of</a:t>
            </a:r>
            <a:r>
              <a:rPr dirty="0" sz="2400" spc="-2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SaaS</a:t>
            </a:r>
            <a:endParaRPr sz="2400">
              <a:latin typeface="Times New Roman"/>
              <a:cs typeface="Times New Roman"/>
            </a:endParaRPr>
          </a:p>
          <a:p>
            <a:pPr marL="714375" marR="201295" indent="-342900">
              <a:lnSpc>
                <a:spcPct val="100000"/>
              </a:lnSpc>
              <a:spcBef>
                <a:spcPts val="1664"/>
              </a:spcBef>
              <a:buFont typeface="Arial MT"/>
              <a:buChar char="•"/>
              <a:tabLst>
                <a:tab pos="714375" algn="l"/>
                <a:tab pos="715010" algn="l"/>
              </a:tabLst>
            </a:pP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businesses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continue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modernize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5">
                <a:latin typeface="Times New Roman"/>
                <a:cs typeface="Times New Roman"/>
              </a:rPr>
              <a:t> digitize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their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offerings,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more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companies </a:t>
            </a:r>
            <a:r>
              <a:rPr dirty="0" sz="2000">
                <a:latin typeface="Times New Roman"/>
                <a:cs typeface="Times New Roman"/>
              </a:rPr>
              <a:t>are turning toward cloud </a:t>
            </a:r>
            <a:r>
              <a:rPr dirty="0" sz="2000" spc="-5">
                <a:latin typeface="Times New Roman"/>
                <a:cs typeface="Times New Roman"/>
              </a:rPr>
              <a:t>systems </a:t>
            </a:r>
            <a:r>
              <a:rPr dirty="0" sz="2000">
                <a:latin typeface="Times New Roman"/>
                <a:cs typeface="Times New Roman"/>
              </a:rPr>
              <a:t>to handle their software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 data needs. By following the SaaS </a:t>
            </a:r>
            <a:r>
              <a:rPr dirty="0" sz="2000" spc="-5">
                <a:latin typeface="Times New Roman"/>
                <a:cs typeface="Times New Roman"/>
              </a:rPr>
              <a:t>model, companies </a:t>
            </a:r>
            <a:r>
              <a:rPr dirty="0" sz="2000">
                <a:latin typeface="Times New Roman"/>
                <a:cs typeface="Times New Roman"/>
              </a:rPr>
              <a:t>are seeing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faster innovations enabled by deeper </a:t>
            </a:r>
            <a:r>
              <a:rPr dirty="0" sz="2000" spc="-5">
                <a:latin typeface="Times New Roman"/>
                <a:cs typeface="Times New Roman"/>
              </a:rPr>
              <a:t>analytics, </a:t>
            </a:r>
            <a:r>
              <a:rPr dirty="0" sz="2000">
                <a:latin typeface="Times New Roman"/>
                <a:cs typeface="Times New Roman"/>
              </a:rPr>
              <a:t>while reducing the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amount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space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that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required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by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traditional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data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centers.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714375" marR="508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714375" algn="l"/>
                <a:tab pos="715010" algn="l"/>
              </a:tabLst>
            </a:pPr>
            <a:r>
              <a:rPr dirty="0" sz="2000">
                <a:latin typeface="Times New Roman"/>
                <a:cs typeface="Times New Roman"/>
              </a:rPr>
              <a:t>SaaS </a:t>
            </a:r>
            <a:r>
              <a:rPr dirty="0" sz="2000" spc="-5">
                <a:latin typeface="Times New Roman"/>
                <a:cs typeface="Times New Roman"/>
              </a:rPr>
              <a:t>platforms </a:t>
            </a:r>
            <a:r>
              <a:rPr dirty="0" sz="2000">
                <a:latin typeface="Times New Roman"/>
                <a:cs typeface="Times New Roman"/>
              </a:rPr>
              <a:t>are based upon user experience and </a:t>
            </a:r>
            <a:r>
              <a:rPr dirty="0" sz="2000" spc="-10">
                <a:latin typeface="Times New Roman"/>
                <a:cs typeface="Times New Roman"/>
              </a:rPr>
              <a:t>functionality. </a:t>
            </a:r>
            <a:r>
              <a:rPr dirty="0" sz="2000" spc="-20">
                <a:latin typeface="Times New Roman"/>
                <a:cs typeface="Times New Roman"/>
              </a:rPr>
              <a:t>With 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 </a:t>
            </a:r>
            <a:r>
              <a:rPr dirty="0" sz="2000" spc="-5">
                <a:latin typeface="Times New Roman"/>
                <a:cs typeface="Times New Roman"/>
              </a:rPr>
              <a:t>ability </a:t>
            </a:r>
            <a:r>
              <a:rPr dirty="0" sz="2000">
                <a:latin typeface="Times New Roman"/>
                <a:cs typeface="Times New Roman"/>
              </a:rPr>
              <a:t>to incorporate </a:t>
            </a:r>
            <a:r>
              <a:rPr dirty="0" sz="2000" spc="-5">
                <a:latin typeface="Times New Roman"/>
                <a:cs typeface="Times New Roman"/>
              </a:rPr>
              <a:t>real-time analytics, </a:t>
            </a:r>
            <a:r>
              <a:rPr dirty="0" sz="2000">
                <a:latin typeface="Times New Roman"/>
                <a:cs typeface="Times New Roman"/>
              </a:rPr>
              <a:t>businesses can uniquely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customize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site</a:t>
            </a:r>
            <a:r>
              <a:rPr dirty="0" sz="2000">
                <a:latin typeface="Times New Roman"/>
                <a:cs typeface="Times New Roman"/>
              </a:rPr>
              <a:t> experience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each </a:t>
            </a:r>
            <a:r>
              <a:rPr dirty="0" sz="2000" spc="-20">
                <a:latin typeface="Times New Roman"/>
                <a:cs typeface="Times New Roman"/>
              </a:rPr>
              <a:t>user.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Modern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SaaS </a:t>
            </a:r>
            <a:r>
              <a:rPr dirty="0" sz="2000" spc="-5">
                <a:latin typeface="Times New Roman"/>
                <a:cs typeface="Times New Roman"/>
              </a:rPr>
              <a:t>platforms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also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allow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efficient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15">
                <a:latin typeface="Times New Roman"/>
                <a:cs typeface="Times New Roman"/>
              </a:rPr>
              <a:t>scalability.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714375" marR="419734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714375" algn="l"/>
                <a:tab pos="715010" algn="l"/>
              </a:tabLst>
            </a:pPr>
            <a:r>
              <a:rPr dirty="0" sz="2000">
                <a:latin typeface="Times New Roman"/>
                <a:cs typeface="Times New Roman"/>
              </a:rPr>
              <a:t>The adoption of SaaS and cloud-based software is a </a:t>
            </a:r>
            <a:r>
              <a:rPr dirty="0" sz="2000" spc="-5">
                <a:latin typeface="Times New Roman"/>
                <a:cs typeface="Times New Roman"/>
              </a:rPr>
              <a:t>cross-industry </a:t>
            </a:r>
            <a:r>
              <a:rPr dirty="0" sz="2000">
                <a:latin typeface="Times New Roman"/>
                <a:cs typeface="Times New Roman"/>
              </a:rPr>
              <a:t> phenomenon.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Health</a:t>
            </a:r>
            <a:r>
              <a:rPr dirty="0" sz="2000" spc="-5">
                <a:latin typeface="Times New Roman"/>
                <a:cs typeface="Times New Roman"/>
              </a:rPr>
              <a:t> tech,</a:t>
            </a:r>
            <a:r>
              <a:rPr dirty="0" sz="2000" spc="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fintech,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retail tech offerings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emerging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alongside enterprise applications as a service (e.g., </a:t>
            </a:r>
            <a:r>
              <a:rPr dirty="0" sz="2000" spc="-55">
                <a:latin typeface="Times New Roman"/>
                <a:cs typeface="Times New Roman"/>
              </a:rPr>
              <a:t>ERP, </a:t>
            </a:r>
            <a:r>
              <a:rPr dirty="0" sz="2000" spc="-5">
                <a:latin typeface="Times New Roman"/>
                <a:cs typeface="Times New Roman"/>
              </a:rPr>
              <a:t>CRM, </a:t>
            </a:r>
            <a:r>
              <a:rPr dirty="0" sz="2000">
                <a:latin typeface="Times New Roman"/>
                <a:cs typeface="Times New Roman"/>
              </a:rPr>
              <a:t>HR,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accounting).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110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19516" y="4294632"/>
            <a:ext cx="3546348" cy="164896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6894195" cy="48710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Other</a:t>
            </a:r>
            <a:r>
              <a:rPr dirty="0" sz="2400" spc="-75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Cloud</a:t>
            </a:r>
            <a:r>
              <a:rPr dirty="0" sz="2400" spc="-1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services:</a:t>
            </a:r>
            <a:endParaRPr sz="2400">
              <a:latin typeface="Times New Roman"/>
              <a:cs typeface="Times New Roman"/>
            </a:endParaRPr>
          </a:p>
          <a:p>
            <a:pPr marL="828675" marR="368935" indent="-457200">
              <a:lnSpc>
                <a:spcPct val="100000"/>
              </a:lnSpc>
              <a:spcBef>
                <a:spcPts val="1664"/>
              </a:spcBef>
              <a:buAutoNum type="arabicPeriod"/>
              <a:tabLst>
                <a:tab pos="828675" algn="l"/>
                <a:tab pos="829310" algn="l"/>
              </a:tabLst>
            </a:pPr>
            <a:r>
              <a:rPr dirty="0" sz="2000" b="1">
                <a:latin typeface="Times New Roman"/>
                <a:cs typeface="Times New Roman"/>
              </a:rPr>
              <a:t>Data</a:t>
            </a:r>
            <a:r>
              <a:rPr dirty="0" sz="2000" spc="-3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as</a:t>
            </a:r>
            <a:r>
              <a:rPr dirty="0" sz="2000" spc="-1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 service</a:t>
            </a:r>
            <a:r>
              <a:rPr dirty="0" sz="2000" spc="-30" b="1">
                <a:latin typeface="Times New Roman"/>
                <a:cs typeface="Times New Roman"/>
              </a:rPr>
              <a:t> </a:t>
            </a:r>
            <a:r>
              <a:rPr dirty="0" sz="2000" spc="5" b="1">
                <a:latin typeface="Times New Roman"/>
                <a:cs typeface="Times New Roman"/>
              </a:rPr>
              <a:t>(DaaS):</a:t>
            </a:r>
            <a:r>
              <a:rPr dirty="0" sz="2000" spc="459" b="1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data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stored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made </a:t>
            </a:r>
            <a:r>
              <a:rPr dirty="0" sz="2000">
                <a:latin typeface="Times New Roman"/>
                <a:cs typeface="Times New Roman"/>
              </a:rPr>
              <a:t>available to users on </a:t>
            </a:r>
            <a:r>
              <a:rPr dirty="0" sz="2000" spc="-5">
                <a:latin typeface="Times New Roman"/>
                <a:cs typeface="Times New Roman"/>
              </a:rPr>
              <a:t>demand </a:t>
            </a:r>
            <a:r>
              <a:rPr dirty="0" sz="2000">
                <a:latin typeface="Times New Roman"/>
                <a:cs typeface="Times New Roman"/>
              </a:rPr>
              <a:t>regardless of their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geographic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location.</a:t>
            </a:r>
            <a:endParaRPr sz="2000">
              <a:latin typeface="Times New Roman"/>
              <a:cs typeface="Times New Roman"/>
            </a:endParaRPr>
          </a:p>
          <a:p>
            <a:pPr marL="892810" indent="-521970">
              <a:lnSpc>
                <a:spcPct val="100000"/>
              </a:lnSpc>
              <a:spcBef>
                <a:spcPts val="5"/>
              </a:spcBef>
              <a:buFont typeface="Times New Roman"/>
              <a:buAutoNum type="arabicPeriod"/>
              <a:tabLst>
                <a:tab pos="892810" algn="l"/>
                <a:tab pos="893444" algn="l"/>
              </a:tabLst>
            </a:pPr>
            <a:r>
              <a:rPr dirty="0" sz="2000" b="1">
                <a:latin typeface="Times New Roman"/>
                <a:cs typeface="Times New Roman"/>
              </a:rPr>
              <a:t>Desktop</a:t>
            </a:r>
            <a:r>
              <a:rPr dirty="0" sz="2000" spc="-3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as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</a:t>
            </a:r>
            <a:r>
              <a:rPr dirty="0" sz="2000" spc="-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service</a:t>
            </a:r>
            <a:r>
              <a:rPr dirty="0" sz="2000" spc="-5" b="1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provides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virtual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desktop.</a:t>
            </a:r>
            <a:endParaRPr sz="2000">
              <a:latin typeface="Times New Roman"/>
              <a:cs typeface="Times New Roman"/>
            </a:endParaRPr>
          </a:p>
          <a:p>
            <a:pPr marL="828675" marR="881380" indent="-457200">
              <a:lnSpc>
                <a:spcPct val="100000"/>
              </a:lnSpc>
              <a:buFont typeface="Times New Roman"/>
              <a:buAutoNum type="arabicPeriod"/>
              <a:tabLst>
                <a:tab pos="892810" algn="l"/>
                <a:tab pos="893444" algn="l"/>
              </a:tabLst>
            </a:pPr>
            <a:r>
              <a:rPr dirty="0"/>
              <a:t>	</a:t>
            </a:r>
            <a:r>
              <a:rPr dirty="0" sz="2000" b="1">
                <a:latin typeface="Times New Roman"/>
                <a:cs typeface="Times New Roman"/>
              </a:rPr>
              <a:t>Storage</a:t>
            </a:r>
            <a:r>
              <a:rPr dirty="0" sz="2000" spc="-4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as</a:t>
            </a:r>
            <a:r>
              <a:rPr dirty="0" sz="2000" spc="-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 service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(SaaS)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provides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data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storage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infrastructure.</a:t>
            </a:r>
            <a:endParaRPr sz="2000">
              <a:latin typeface="Times New Roman"/>
              <a:cs typeface="Times New Roman"/>
            </a:endParaRPr>
          </a:p>
          <a:p>
            <a:pPr marL="828675" marR="53975" indent="-457200">
              <a:lnSpc>
                <a:spcPct val="100000"/>
              </a:lnSpc>
              <a:buFont typeface="Times New Roman"/>
              <a:buAutoNum type="arabicPeriod"/>
              <a:tabLst>
                <a:tab pos="892810" algn="l"/>
                <a:tab pos="893444" algn="l"/>
              </a:tabLst>
            </a:pPr>
            <a:r>
              <a:rPr dirty="0"/>
              <a:t>	</a:t>
            </a:r>
            <a:r>
              <a:rPr dirty="0" sz="2000" spc="-45" b="1">
                <a:latin typeface="Times New Roman"/>
                <a:cs typeface="Times New Roman"/>
              </a:rPr>
              <a:t>Test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environment</a:t>
            </a:r>
            <a:r>
              <a:rPr dirty="0" sz="2000" spc="-4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as</a:t>
            </a:r>
            <a:r>
              <a:rPr dirty="0" sz="2000" spc="-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</a:t>
            </a:r>
            <a:r>
              <a:rPr dirty="0" sz="2000" spc="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service: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we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rent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test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setup </a:t>
            </a:r>
            <a:r>
              <a:rPr dirty="0" sz="2000">
                <a:latin typeface="Times New Roman"/>
                <a:cs typeface="Times New Roman"/>
              </a:rPr>
              <a:t>to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quickly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test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our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application.</a:t>
            </a:r>
            <a:endParaRPr sz="2000">
              <a:latin typeface="Times New Roman"/>
              <a:cs typeface="Times New Roman"/>
            </a:endParaRPr>
          </a:p>
          <a:p>
            <a:pPr marL="828675" marR="125730" indent="-457200">
              <a:lnSpc>
                <a:spcPct val="100000"/>
              </a:lnSpc>
              <a:buFont typeface="Times New Roman"/>
              <a:buAutoNum type="arabicPeriod"/>
              <a:tabLst>
                <a:tab pos="892810" algn="l"/>
                <a:tab pos="893444" algn="l"/>
              </a:tabLst>
            </a:pPr>
            <a:r>
              <a:rPr dirty="0"/>
              <a:t>	</a:t>
            </a:r>
            <a:r>
              <a:rPr dirty="0" sz="2000" b="1">
                <a:latin typeface="Times New Roman"/>
                <a:cs typeface="Times New Roman"/>
              </a:rPr>
              <a:t>Security</a:t>
            </a:r>
            <a:r>
              <a:rPr dirty="0" sz="2000" spc="-3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as</a:t>
            </a:r>
            <a:r>
              <a:rPr dirty="0" sz="2000" spc="-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 service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(SECaaS):</a:t>
            </a:r>
            <a:r>
              <a:rPr dirty="0" sz="2000" spc="465" b="1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we </a:t>
            </a:r>
            <a:r>
              <a:rPr dirty="0" sz="2000" spc="-5">
                <a:latin typeface="Times New Roman"/>
                <a:cs typeface="Times New Roman"/>
              </a:rPr>
              <a:t>can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allow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provider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take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care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5">
                <a:latin typeface="Times New Roman"/>
                <a:cs typeface="Times New Roman"/>
              </a:rPr>
              <a:t> security.</a:t>
            </a:r>
            <a:endParaRPr sz="2000">
              <a:latin typeface="Times New Roman"/>
              <a:cs typeface="Times New Roman"/>
            </a:endParaRPr>
          </a:p>
          <a:p>
            <a:pPr marL="828675" marR="5080" indent="-457200">
              <a:lnSpc>
                <a:spcPct val="100000"/>
              </a:lnSpc>
              <a:buFont typeface="Times New Roman"/>
              <a:buAutoNum type="arabicPeriod"/>
              <a:tabLst>
                <a:tab pos="892810" algn="l"/>
                <a:tab pos="893444" algn="l"/>
              </a:tabLst>
            </a:pPr>
            <a:r>
              <a:rPr dirty="0"/>
              <a:t>	</a:t>
            </a:r>
            <a:r>
              <a:rPr dirty="0" sz="2000" b="1">
                <a:latin typeface="Times New Roman"/>
                <a:cs typeface="Times New Roman"/>
              </a:rPr>
              <a:t>API</a:t>
            </a:r>
            <a:r>
              <a:rPr dirty="0" sz="2000" spc="-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as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 service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SaaS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exposed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</a:t>
            </a:r>
            <a:r>
              <a:rPr dirty="0" sz="2000" spc="-11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API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(Application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Programming </a:t>
            </a:r>
            <a:r>
              <a:rPr dirty="0" sz="2000">
                <a:latin typeface="Times New Roman"/>
                <a:cs typeface="Times New Roman"/>
              </a:rPr>
              <a:t>Interface). It allows users to </a:t>
            </a:r>
            <a:r>
              <a:rPr dirty="0" sz="2000" spc="-5">
                <a:latin typeface="Times New Roman"/>
                <a:cs typeface="Times New Roman"/>
              </a:rPr>
              <a:t>access </a:t>
            </a:r>
            <a:r>
              <a:rPr dirty="0" sz="2000">
                <a:latin typeface="Times New Roman"/>
                <a:cs typeface="Times New Roman"/>
              </a:rPr>
              <a:t>web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services such as </a:t>
            </a:r>
            <a:r>
              <a:rPr dirty="0" sz="2000" spc="5">
                <a:latin typeface="Times New Roman"/>
                <a:cs typeface="Times New Roman"/>
              </a:rPr>
              <a:t>Google </a:t>
            </a:r>
            <a:r>
              <a:rPr dirty="0" sz="2000" spc="-5">
                <a:latin typeface="Times New Roman"/>
                <a:cs typeface="Times New Roman"/>
              </a:rPr>
              <a:t>Maps, </a:t>
            </a:r>
            <a:r>
              <a:rPr dirty="0" sz="2000">
                <a:latin typeface="Times New Roman"/>
                <a:cs typeface="Times New Roman"/>
              </a:rPr>
              <a:t>credit card processing and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payroll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processing.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110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87936" y="6427114"/>
            <a:ext cx="25907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112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22792" y="4792979"/>
            <a:ext cx="3569207" cy="174650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45668" y="1143457"/>
            <a:ext cx="8990330" cy="424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Cloud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Delivery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Models</a:t>
            </a:r>
            <a:r>
              <a:rPr dirty="0" sz="2400" spc="-2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Considerations</a:t>
            </a:r>
            <a:endParaRPr sz="2400">
              <a:latin typeface="Times New Roman"/>
              <a:cs typeface="Times New Roman"/>
            </a:endParaRPr>
          </a:p>
          <a:p>
            <a:pPr marL="313055" marR="5080">
              <a:lnSpc>
                <a:spcPct val="100000"/>
              </a:lnSpc>
              <a:spcBef>
                <a:spcPts val="1555"/>
              </a:spcBef>
            </a:pPr>
            <a:r>
              <a:rPr dirty="0" sz="2000" spc="5">
                <a:latin typeface="Times New Roman"/>
                <a:cs typeface="Times New Roman"/>
              </a:rPr>
              <a:t>Due </a:t>
            </a:r>
            <a:r>
              <a:rPr dirty="0" sz="2000">
                <a:latin typeface="Times New Roman"/>
                <a:cs typeface="Times New Roman"/>
              </a:rPr>
              <a:t>to </a:t>
            </a:r>
            <a:r>
              <a:rPr dirty="0" sz="2000" spc="-5">
                <a:latin typeface="Times New Roman"/>
                <a:cs typeface="Times New Roman"/>
              </a:rPr>
              <a:t>economies </a:t>
            </a:r>
            <a:r>
              <a:rPr dirty="0" sz="2000">
                <a:latin typeface="Times New Roman"/>
                <a:cs typeface="Times New Roman"/>
              </a:rPr>
              <a:t>of </a:t>
            </a:r>
            <a:r>
              <a:rPr dirty="0" sz="2000" spc="-5">
                <a:latin typeface="Times New Roman"/>
                <a:cs typeface="Times New Roman"/>
              </a:rPr>
              <a:t>scale, </a:t>
            </a:r>
            <a:r>
              <a:rPr dirty="0" sz="2000">
                <a:latin typeface="Times New Roman"/>
                <a:cs typeface="Times New Roman"/>
              </a:rPr>
              <a:t>cloud Providers have the potential to </a:t>
            </a:r>
            <a:r>
              <a:rPr dirty="0" sz="2000" spc="-5">
                <a:latin typeface="Times New Roman"/>
                <a:cs typeface="Times New Roman"/>
              </a:rPr>
              <a:t>offer state-of-the-art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 </a:t>
            </a:r>
            <a:r>
              <a:rPr dirty="0" sz="2000" spc="-5">
                <a:latin typeface="Times New Roman"/>
                <a:cs typeface="Times New Roman"/>
              </a:rPr>
              <a:t>Ecosystems </a:t>
            </a:r>
            <a:r>
              <a:rPr dirty="0" sz="2000">
                <a:latin typeface="Times New Roman"/>
                <a:cs typeface="Times New Roman"/>
              </a:rPr>
              <a:t>that are </a:t>
            </a:r>
            <a:r>
              <a:rPr dirty="0" sz="2000" spc="-5">
                <a:latin typeface="Times New Roman"/>
                <a:cs typeface="Times New Roman"/>
              </a:rPr>
              <a:t>resilient </a:t>
            </a:r>
            <a:r>
              <a:rPr dirty="0" sz="2000">
                <a:latin typeface="Times New Roman"/>
                <a:cs typeface="Times New Roman"/>
              </a:rPr>
              <a:t>and secure—far </a:t>
            </a:r>
            <a:r>
              <a:rPr dirty="0" sz="2000" spc="-5">
                <a:latin typeface="Times New Roman"/>
                <a:cs typeface="Times New Roman"/>
              </a:rPr>
              <a:t>more </a:t>
            </a:r>
            <a:r>
              <a:rPr dirty="0" sz="2000">
                <a:latin typeface="Times New Roman"/>
                <a:cs typeface="Times New Roman"/>
              </a:rPr>
              <a:t>secure than the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environments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Consumers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who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manage </a:t>
            </a:r>
            <a:r>
              <a:rPr dirty="0" sz="2000">
                <a:latin typeface="Times New Roman"/>
                <a:cs typeface="Times New Roman"/>
              </a:rPr>
              <a:t>their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own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systems.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This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has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the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potential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greatly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benefit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many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organizations.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313055" marR="18415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Times New Roman"/>
                <a:cs typeface="Times New Roman"/>
              </a:rPr>
              <a:t>Cloud-based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information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systems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exposed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threats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that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have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adverse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effects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 </a:t>
            </a:r>
            <a:r>
              <a:rPr dirty="0" sz="2000" spc="-5">
                <a:latin typeface="Times New Roman"/>
                <a:cs typeface="Times New Roman"/>
              </a:rPr>
              <a:t>organizational </a:t>
            </a:r>
            <a:r>
              <a:rPr dirty="0" sz="2000">
                <a:latin typeface="Times New Roman"/>
                <a:cs typeface="Times New Roman"/>
              </a:rPr>
              <a:t>operations (i.e., </a:t>
            </a:r>
            <a:r>
              <a:rPr dirty="0" sz="2000" spc="-5">
                <a:latin typeface="Times New Roman"/>
                <a:cs typeface="Times New Roman"/>
              </a:rPr>
              <a:t>missions, </a:t>
            </a:r>
            <a:r>
              <a:rPr dirty="0" sz="2000">
                <a:latin typeface="Times New Roman"/>
                <a:cs typeface="Times New Roman"/>
              </a:rPr>
              <a:t>functions, </a:t>
            </a:r>
            <a:r>
              <a:rPr dirty="0" sz="2000" spc="-5">
                <a:latin typeface="Times New Roman"/>
                <a:cs typeface="Times New Roman"/>
              </a:rPr>
              <a:t>image, </a:t>
            </a:r>
            <a:r>
              <a:rPr dirty="0" sz="2000">
                <a:latin typeface="Times New Roman"/>
                <a:cs typeface="Times New Roman"/>
              </a:rPr>
              <a:t>or </a:t>
            </a:r>
            <a:r>
              <a:rPr dirty="0" sz="2000" spc="-5">
                <a:latin typeface="Times New Roman"/>
                <a:cs typeface="Times New Roman"/>
              </a:rPr>
              <a:t>reputation), 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organizational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assets,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individuals,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 other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organizations.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313055" marR="478790">
              <a:lnSpc>
                <a:spcPct val="100000"/>
              </a:lnSpc>
            </a:pPr>
            <a:r>
              <a:rPr dirty="0" sz="2000" spc="-5">
                <a:latin typeface="Times New Roman"/>
                <a:cs typeface="Times New Roman"/>
              </a:rPr>
              <a:t>Malicious entities </a:t>
            </a:r>
            <a:r>
              <a:rPr dirty="0" sz="2000">
                <a:latin typeface="Times New Roman"/>
                <a:cs typeface="Times New Roman"/>
              </a:rPr>
              <a:t>can exploit both </a:t>
            </a:r>
            <a:r>
              <a:rPr dirty="0" sz="2000" spc="5">
                <a:latin typeface="Times New Roman"/>
                <a:cs typeface="Times New Roman"/>
              </a:rPr>
              <a:t>known </a:t>
            </a:r>
            <a:r>
              <a:rPr dirty="0" sz="2000">
                <a:latin typeface="Times New Roman"/>
                <a:cs typeface="Times New Roman"/>
              </a:rPr>
              <a:t>and unknown </a:t>
            </a:r>
            <a:r>
              <a:rPr dirty="0" sz="2000" spc="-5">
                <a:latin typeface="Times New Roman"/>
                <a:cs typeface="Times New Roman"/>
              </a:rPr>
              <a:t>vulnerabilities </a:t>
            </a:r>
            <a:r>
              <a:rPr dirty="0" sz="2000">
                <a:latin typeface="Times New Roman"/>
                <a:cs typeface="Times New Roman"/>
              </a:rPr>
              <a:t>to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compromise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confidentiality,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15">
                <a:latin typeface="Times New Roman"/>
                <a:cs typeface="Times New Roman"/>
              </a:rPr>
              <a:t>integrity,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or</a:t>
            </a:r>
            <a:r>
              <a:rPr dirty="0" sz="2000" spc="-5">
                <a:latin typeface="Times New Roman"/>
                <a:cs typeface="Times New Roman"/>
              </a:rPr>
              <a:t> availability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information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being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processed,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stored,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transmitted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by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those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systems.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6505" y="5669076"/>
            <a:ext cx="8105775" cy="9410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Times New Roman"/>
                <a:cs typeface="Times New Roman"/>
              </a:rPr>
              <a:t>There are </a:t>
            </a:r>
            <a:r>
              <a:rPr dirty="0" sz="2000" spc="-5">
                <a:latin typeface="Times New Roman"/>
                <a:cs typeface="Times New Roman"/>
              </a:rPr>
              <a:t>many types </a:t>
            </a:r>
            <a:r>
              <a:rPr dirty="0" sz="2000">
                <a:latin typeface="Times New Roman"/>
                <a:cs typeface="Times New Roman"/>
              </a:rPr>
              <a:t>of risk that </a:t>
            </a:r>
            <a:r>
              <a:rPr dirty="0" sz="2000" spc="-5">
                <a:latin typeface="Times New Roman"/>
                <a:cs typeface="Times New Roman"/>
              </a:rPr>
              <a:t>organizations </a:t>
            </a:r>
            <a:r>
              <a:rPr dirty="0" sz="2000">
                <a:latin typeface="Times New Roman"/>
                <a:cs typeface="Times New Roman"/>
              </a:rPr>
              <a:t>need to address: program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management, investment, </a:t>
            </a:r>
            <a:r>
              <a:rPr dirty="0" sz="2000">
                <a:latin typeface="Times New Roman"/>
                <a:cs typeface="Times New Roman"/>
              </a:rPr>
              <a:t>budget, </a:t>
            </a:r>
            <a:r>
              <a:rPr dirty="0" sz="2000" spc="-5">
                <a:latin typeface="Times New Roman"/>
                <a:cs typeface="Times New Roman"/>
              </a:rPr>
              <a:t>legal </a:t>
            </a:r>
            <a:r>
              <a:rPr dirty="0" sz="2000" spc="-20">
                <a:latin typeface="Times New Roman"/>
                <a:cs typeface="Times New Roman"/>
              </a:rPr>
              <a:t>liability, safety, </a:t>
            </a:r>
            <a:r>
              <a:rPr dirty="0" sz="2000" spc="-15">
                <a:latin typeface="Times New Roman"/>
                <a:cs typeface="Times New Roman"/>
              </a:rPr>
              <a:t>inventory, </a:t>
            </a:r>
            <a:r>
              <a:rPr dirty="0" sz="2000">
                <a:latin typeface="Times New Roman"/>
                <a:cs typeface="Times New Roman"/>
              </a:rPr>
              <a:t>supply chain,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15">
                <a:latin typeface="Times New Roman"/>
                <a:cs typeface="Times New Roman"/>
              </a:rPr>
              <a:t>security,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more.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119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1135837"/>
            <a:ext cx="4292600" cy="2797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Self-Assessment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140"/>
              </a:spcBef>
              <a:buAutoNum type="arabicPeriod" startAt="20"/>
              <a:tabLst>
                <a:tab pos="807085" algn="l"/>
                <a:tab pos="807720" algn="l"/>
                <a:tab pos="4215130" algn="l"/>
              </a:tabLst>
            </a:pPr>
            <a:r>
              <a:rPr dirty="0" sz="2000">
                <a:latin typeface="Times New Roman"/>
                <a:cs typeface="Times New Roman"/>
              </a:rPr>
              <a:t>SaaS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st</a:t>
            </a:r>
            <a:r>
              <a:rPr dirty="0" sz="2000" spc="-10">
                <a:latin typeface="Times New Roman"/>
                <a:cs typeface="Times New Roman"/>
              </a:rPr>
              <a:t>a</a:t>
            </a:r>
            <a:r>
              <a:rPr dirty="0" sz="2000">
                <a:latin typeface="Times New Roman"/>
                <a:cs typeface="Times New Roman"/>
              </a:rPr>
              <a:t>n</a:t>
            </a:r>
            <a:r>
              <a:rPr dirty="0" sz="2000" spc="10">
                <a:latin typeface="Times New Roman"/>
                <a:cs typeface="Times New Roman"/>
              </a:rPr>
              <a:t>d</a:t>
            </a:r>
            <a:r>
              <a:rPr dirty="0" sz="2000">
                <a:latin typeface="Times New Roman"/>
                <a:cs typeface="Times New Roman"/>
              </a:rPr>
              <a:t>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</a:t>
            </a:r>
            <a:r>
              <a:rPr dirty="0" sz="2000" spc="5">
                <a:latin typeface="Times New Roman"/>
                <a:cs typeface="Times New Roman"/>
              </a:rPr>
              <a:t>o</a:t>
            </a:r>
            <a:r>
              <a:rPr dirty="0" sz="2000">
                <a:latin typeface="Times New Roman"/>
                <a:cs typeface="Times New Roman"/>
              </a:rPr>
              <a:t>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u="sng" sz="20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20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200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20"/>
            </a:pPr>
            <a:endParaRPr sz="205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Storage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Software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algn="ctr" marL="50609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Answer: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Software</a:t>
            </a:r>
            <a:r>
              <a:rPr dirty="0" sz="2000" spc="-4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as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</a:t>
            </a:r>
            <a:r>
              <a:rPr dirty="0" sz="2000" spc="-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119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1135837"/>
            <a:ext cx="8606790" cy="2797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Self-Assessment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140"/>
              </a:spcBef>
              <a:buAutoNum type="arabicPeriod" startAt="21"/>
              <a:tabLst>
                <a:tab pos="807085" algn="l"/>
                <a:tab pos="807720" algn="l"/>
              </a:tabLst>
            </a:pPr>
            <a:r>
              <a:rPr dirty="0" sz="2000">
                <a:latin typeface="Times New Roman"/>
                <a:cs typeface="Times New Roman"/>
              </a:rPr>
              <a:t>SaaS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enables: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21"/>
            </a:pPr>
            <a:endParaRPr sz="205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 spc="-5">
                <a:latin typeface="Times New Roman"/>
                <a:cs typeface="Times New Roman"/>
              </a:rPr>
              <a:t>Employees </a:t>
            </a:r>
            <a:r>
              <a:rPr dirty="0" sz="2000">
                <a:latin typeface="Times New Roman"/>
                <a:cs typeface="Times New Roman"/>
              </a:rPr>
              <a:t>from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different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geographical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locations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collaborate.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Create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virtual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machines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Answer: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Employees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spc="-10" b="1">
                <a:latin typeface="Times New Roman"/>
                <a:cs typeface="Times New Roman"/>
              </a:rPr>
              <a:t>from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different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geographical</a:t>
            </a:r>
            <a:r>
              <a:rPr dirty="0" sz="2000" spc="-4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locations</a:t>
            </a:r>
            <a:r>
              <a:rPr dirty="0" sz="2000" spc="-3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to</a:t>
            </a:r>
            <a:r>
              <a:rPr dirty="0" sz="2000" spc="-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collaborate.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119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1135837"/>
            <a:ext cx="8388350" cy="2797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Self-Assessment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140"/>
              </a:spcBef>
              <a:buAutoNum type="arabicPeriod" startAt="22"/>
              <a:tabLst>
                <a:tab pos="807085" algn="l"/>
                <a:tab pos="807720" algn="l"/>
              </a:tabLst>
            </a:pPr>
            <a:r>
              <a:rPr dirty="0" sz="2000">
                <a:latin typeface="Times New Roman"/>
                <a:cs typeface="Times New Roman"/>
              </a:rPr>
              <a:t>Data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security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risk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is: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22"/>
            </a:pPr>
            <a:endParaRPr sz="205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way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organization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uses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app.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The </a:t>
            </a:r>
            <a:r>
              <a:rPr dirty="0" sz="2000" spc="-5">
                <a:latin typeface="Times New Roman"/>
                <a:cs typeface="Times New Roman"/>
              </a:rPr>
              <a:t>way </a:t>
            </a:r>
            <a:r>
              <a:rPr dirty="0" sz="2000">
                <a:latin typeface="Times New Roman"/>
                <a:cs typeface="Times New Roman"/>
              </a:rPr>
              <a:t>the </a:t>
            </a:r>
            <a:r>
              <a:rPr dirty="0" sz="2000" spc="-5">
                <a:latin typeface="Times New Roman"/>
                <a:cs typeface="Times New Roman"/>
              </a:rPr>
              <a:t>service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provider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handles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15">
                <a:latin typeface="Times New Roman"/>
                <a:cs typeface="Times New Roman"/>
              </a:rPr>
              <a:t>organization’s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data.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Answer: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The</a:t>
            </a:r>
            <a:r>
              <a:rPr dirty="0" sz="2000" spc="10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way</a:t>
            </a:r>
            <a:r>
              <a:rPr dirty="0" sz="2000" spc="1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the </a:t>
            </a:r>
            <a:r>
              <a:rPr dirty="0" sz="2000" spc="-5" b="1">
                <a:latin typeface="Times New Roman"/>
                <a:cs typeface="Times New Roman"/>
              </a:rPr>
              <a:t>service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provider</a:t>
            </a:r>
            <a:r>
              <a:rPr dirty="0" sz="2000" spc="-65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handles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the </a:t>
            </a:r>
            <a:r>
              <a:rPr dirty="0" sz="2000" spc="-10" b="1">
                <a:latin typeface="Times New Roman"/>
                <a:cs typeface="Times New Roman"/>
              </a:rPr>
              <a:t>organization’s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data.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119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1135837"/>
            <a:ext cx="4586605" cy="2797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Self-Assessment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140"/>
              </a:spcBef>
              <a:buAutoNum type="arabicPeriod" startAt="23"/>
              <a:tabLst>
                <a:tab pos="807085" algn="l"/>
                <a:tab pos="807720" algn="l"/>
                <a:tab pos="2266950" algn="l"/>
              </a:tabLst>
            </a:pPr>
            <a:r>
              <a:rPr dirty="0" u="sng" sz="20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20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example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SaaS.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23"/>
            </a:pPr>
            <a:endParaRPr sz="205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U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MS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office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UcPeriod"/>
              <a:tabLst>
                <a:tab pos="1264285" algn="l"/>
                <a:tab pos="1264920" algn="l"/>
              </a:tabLst>
            </a:pPr>
            <a:r>
              <a:rPr dirty="0" sz="2000" spc="-5">
                <a:latin typeface="Times New Roman"/>
                <a:cs typeface="Times New Roman"/>
              </a:rPr>
              <a:t>Office</a:t>
            </a:r>
            <a:r>
              <a:rPr dirty="0" sz="2000" spc="-65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365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Answer: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Office</a:t>
            </a:r>
            <a:r>
              <a:rPr dirty="0" sz="2000" spc="-55" b="1">
                <a:latin typeface="Times New Roman"/>
                <a:cs typeface="Times New Roman"/>
              </a:rPr>
              <a:t> </a:t>
            </a:r>
            <a:r>
              <a:rPr dirty="0" sz="2000" spc="5" b="1">
                <a:latin typeface="Times New Roman"/>
                <a:cs typeface="Times New Roman"/>
              </a:rPr>
              <a:t>365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119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1135837"/>
            <a:ext cx="10450195" cy="2797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Self-Assessment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140"/>
              </a:spcBef>
              <a:buAutoNum type="arabicPeriod" startAt="24"/>
              <a:tabLst>
                <a:tab pos="807085" algn="l"/>
                <a:tab pos="807720" algn="l"/>
              </a:tabLst>
            </a:pPr>
            <a:r>
              <a:rPr dirty="0" sz="2000">
                <a:latin typeface="Times New Roman"/>
                <a:cs typeface="Times New Roman"/>
              </a:rPr>
              <a:t>Salesforce.com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computing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social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enterprise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storage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(SaaS)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provider.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24"/>
            </a:pPr>
            <a:endParaRPr sz="205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 spc="-20">
                <a:latin typeface="Times New Roman"/>
                <a:cs typeface="Times New Roman"/>
              </a:rPr>
              <a:t>True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False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Answer:</a:t>
            </a:r>
            <a:r>
              <a:rPr dirty="0" sz="2000" spc="-65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False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119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1135837"/>
            <a:ext cx="6669405" cy="2797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Self-Assessment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140"/>
              </a:spcBef>
              <a:buAutoNum type="arabicPeriod" startAt="25"/>
              <a:tabLst>
                <a:tab pos="807085" algn="l"/>
                <a:tab pos="807720" algn="l"/>
              </a:tabLst>
            </a:pP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applications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utilized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by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application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developers: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25"/>
            </a:pPr>
            <a:endParaRPr sz="205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 spc="-20">
                <a:latin typeface="Times New Roman"/>
                <a:cs typeface="Times New Roman"/>
              </a:rPr>
              <a:t>True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False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Answer:</a:t>
            </a:r>
            <a:r>
              <a:rPr dirty="0" sz="2000" spc="-65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False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99908" y="1925573"/>
          <a:ext cx="10344150" cy="4743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77364"/>
                <a:gridCol w="4732020"/>
                <a:gridCol w="3823970"/>
              </a:tblGrid>
              <a:tr h="290195">
                <a:tc>
                  <a:txBody>
                    <a:bodyPr/>
                    <a:lstStyle/>
                    <a:p>
                      <a:pPr marL="81280">
                        <a:lnSpc>
                          <a:spcPts val="2130"/>
                        </a:lnSpc>
                        <a:spcBef>
                          <a:spcPts val="55"/>
                        </a:spcBef>
                      </a:pPr>
                      <a:r>
                        <a:rPr dirty="0" sz="1800" spc="-30" b="1">
                          <a:latin typeface="Times New Roman"/>
                          <a:cs typeface="Times New Roman"/>
                        </a:rPr>
                        <a:t>Topics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85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00">
                        <a:lnSpc>
                          <a:spcPts val="2130"/>
                        </a:lnSpc>
                        <a:spcBef>
                          <a:spcPts val="55"/>
                        </a:spcBef>
                      </a:pPr>
                      <a:r>
                        <a:rPr dirty="0" sz="1800" spc="-10" b="1">
                          <a:latin typeface="Times New Roman"/>
                          <a:cs typeface="Times New Roman"/>
                        </a:rPr>
                        <a:t>URL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85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2130"/>
                        </a:lnSpc>
                        <a:spcBef>
                          <a:spcPts val="55"/>
                        </a:spcBef>
                      </a:pPr>
                      <a:r>
                        <a:rPr dirty="0" sz="1800" spc="-5" b="1">
                          <a:latin typeface="Times New Roman"/>
                          <a:cs typeface="Times New Roman"/>
                        </a:rPr>
                        <a:t>Notes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85">
                    <a:solidFill>
                      <a:srgbClr val="FFC000"/>
                    </a:solidFill>
                  </a:tcPr>
                </a:tc>
              </a:tr>
              <a:tr h="554989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SaaS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7795">
                    <a:lnL w="6350">
                      <a:solidFill>
                        <a:srgbClr val="FFC000"/>
                      </a:solidFill>
                      <a:prstDash val="solid"/>
                    </a:lnL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ts val="2155"/>
                        </a:lnSpc>
                      </a:pP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https://azure.microsoft.com/en-in/overview/what-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18745">
                        <a:lnSpc>
                          <a:spcPts val="2115"/>
                        </a:lnSpc>
                      </a:pP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is-saas/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This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link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gives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an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overwiew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 about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SaaS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22555">
                        <a:lnSpc>
                          <a:spcPts val="2105"/>
                        </a:lnSpc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model.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">
                    <a:lnR w="6350">
                      <a:solidFill>
                        <a:srgbClr val="FFC000"/>
                      </a:solidFill>
                      <a:prstDash val="solid"/>
                    </a:lnR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581278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SaaS</a:t>
                      </a:r>
                      <a:r>
                        <a:rPr dirty="0" sz="18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benefits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240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745" marR="36195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https://www.workbooks.com/blog/benefits-of- </a:t>
                      </a:r>
                      <a:r>
                        <a:rPr dirty="0" sz="1800" spc="-434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3"/>
                        </a:rPr>
                        <a:t> </a:t>
                      </a: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saas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97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This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link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explains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benefits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800" spc="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SaaS.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240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9422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SaaS</a:t>
                      </a:r>
                      <a:r>
                        <a:rPr dirty="0" sz="18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Risks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44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745" marR="41910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https://www.identropy.com/blog/IAM- </a:t>
                      </a:r>
                      <a:r>
                        <a:rPr dirty="0" sz="1800" spc="-5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4"/>
                        </a:rPr>
                        <a:t> 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blog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/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bid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/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97683/</a:t>
                      </a:r>
                      <a:r>
                        <a:rPr dirty="0" u="sng" sz="1800" spc="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4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-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SaaS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-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Risk</a:t>
                      </a: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s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-Ev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e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r</a:t>
                      </a:r>
                      <a:r>
                        <a:rPr dirty="0" u="sng" sz="1800" spc="1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y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-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C</a:t>
                      </a: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S</a:t>
                      </a: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O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-Nee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d</a:t>
                      </a: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s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- </a:t>
                      </a:r>
                      <a:r>
                        <a:rPr dirty="0" sz="1800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4"/>
                        </a:rPr>
                        <a:t> </a:t>
                      </a: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to-Know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715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2555" marR="671195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The link explains the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risks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to be 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considered</a:t>
                      </a:r>
                      <a:r>
                        <a:rPr dirty="0" sz="18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when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opting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SaaS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services.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9054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708660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Office</a:t>
                      </a:r>
                      <a:r>
                        <a:rPr dirty="0" sz="18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365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1653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745" marR="9207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https://www.wroffy.com/introduction-office-365- </a:t>
                      </a:r>
                      <a:r>
                        <a:rPr dirty="0" sz="1800" spc="-434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5"/>
                        </a:rPr>
                        <a:t> 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amazing-features/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8105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2555" marR="55054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This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link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explains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features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benefits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office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 365.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9375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696252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655"/>
                        </a:spcBef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Google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G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Suite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1018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745" marR="25654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ht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t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ps:/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/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blog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.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t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e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am</a:t>
                      </a: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w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av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e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.</a:t>
                      </a: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c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o</a:t>
                      </a: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m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/2016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/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09/30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/</a:t>
                      </a:r>
                      <a:r>
                        <a:rPr dirty="0" u="sng" sz="1800" spc="2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g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-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sui</a:t>
                      </a: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t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e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- </a:t>
                      </a:r>
                      <a:r>
                        <a:rPr dirty="0" sz="1800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6"/>
                        </a:rPr>
                        <a:t> 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review/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2555" marR="2286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link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discusses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 aboutte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apps</a:t>
                      </a:r>
                      <a:r>
                        <a:rPr dirty="0" sz="1800" spc="4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Google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G suite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offers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366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9422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Evaluating</a:t>
                      </a:r>
                      <a:r>
                        <a:rPr dirty="0" sz="1800" spc="-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SaaS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08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https://searchcloudapplications.techtarget.com/tip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18745" marR="134620">
                        <a:lnSpc>
                          <a:spcPct val="100000"/>
                        </a:lnSpc>
                      </a:pP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/Evaluating-SaaS-providers-Uncovering-vendor- </a:t>
                      </a:r>
                      <a:r>
                        <a:rPr dirty="0" sz="1800" spc="-434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7"/>
                        </a:rPr>
                        <a:t> </a:t>
                      </a: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weaknesses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7785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154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link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presents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evaluating</a:t>
                      </a:r>
                      <a:r>
                        <a:rPr dirty="0" sz="18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criteria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225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from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user’s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perspective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6215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645668" y="1143457"/>
            <a:ext cx="218630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Document</a:t>
            </a:r>
            <a:r>
              <a:rPr dirty="0" sz="2400" spc="-5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Links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999232" y="1267967"/>
            <a:ext cx="513588" cy="47548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119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78964" y="2031492"/>
            <a:ext cx="7519416" cy="40888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534797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 b="1">
                <a:latin typeface="Times New Roman"/>
                <a:cs typeface="Times New Roman"/>
              </a:rPr>
              <a:t>Traditional</a:t>
            </a:r>
            <a:r>
              <a:rPr dirty="0" sz="2400" spc="-3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IT</a:t>
            </a:r>
            <a:r>
              <a:rPr dirty="0" sz="2400" spc="-4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vs.</a:t>
            </a:r>
            <a:r>
              <a:rPr dirty="0" sz="2400" spc="-5" b="1">
                <a:latin typeface="Times New Roman"/>
                <a:cs typeface="Times New Roman"/>
              </a:rPr>
              <a:t> Cloud</a:t>
            </a:r>
            <a:r>
              <a:rPr dirty="0" sz="2400" b="1">
                <a:latin typeface="Times New Roman"/>
                <a:cs typeface="Times New Roman"/>
              </a:rPr>
              <a:t> Services</a:t>
            </a:r>
            <a:r>
              <a:rPr dirty="0" sz="2400" spc="-2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Models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7167" y="1286255"/>
            <a:ext cx="553212" cy="48310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159956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 b="1">
                <a:latin typeface="Times New Roman"/>
                <a:cs typeface="Times New Roman"/>
              </a:rPr>
              <a:t>Video</a:t>
            </a:r>
            <a:r>
              <a:rPr dirty="0" sz="2400" spc="-7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Links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119</a:t>
            </a:fld>
            <a:endParaRPr sz="12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099908" y="1925573"/>
          <a:ext cx="10344150" cy="4743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92910"/>
                <a:gridCol w="5133340"/>
                <a:gridCol w="3507740"/>
              </a:tblGrid>
              <a:tr h="290195">
                <a:tc>
                  <a:txBody>
                    <a:bodyPr/>
                    <a:lstStyle/>
                    <a:p>
                      <a:pPr marL="81280">
                        <a:lnSpc>
                          <a:spcPts val="2130"/>
                        </a:lnSpc>
                        <a:spcBef>
                          <a:spcPts val="55"/>
                        </a:spcBef>
                      </a:pPr>
                      <a:r>
                        <a:rPr dirty="0" sz="1800" spc="-30" b="1">
                          <a:latin typeface="Times New Roman"/>
                          <a:cs typeface="Times New Roman"/>
                        </a:rPr>
                        <a:t>Topics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85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ts val="2130"/>
                        </a:lnSpc>
                        <a:spcBef>
                          <a:spcPts val="55"/>
                        </a:spcBef>
                      </a:pPr>
                      <a:r>
                        <a:rPr dirty="0" sz="1800" spc="-10" b="1">
                          <a:latin typeface="Times New Roman"/>
                          <a:cs typeface="Times New Roman"/>
                        </a:rPr>
                        <a:t>URL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85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2130"/>
                        </a:lnSpc>
                        <a:spcBef>
                          <a:spcPts val="55"/>
                        </a:spcBef>
                      </a:pPr>
                      <a:r>
                        <a:rPr dirty="0" sz="1800" spc="-5" b="1">
                          <a:latin typeface="Times New Roman"/>
                          <a:cs typeface="Times New Roman"/>
                        </a:rPr>
                        <a:t>Notes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85">
                    <a:solidFill>
                      <a:srgbClr val="FFC000"/>
                    </a:solidFill>
                  </a:tcPr>
                </a:tc>
              </a:tr>
              <a:tr h="554989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SaaS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7795">
                    <a:lnL w="6350">
                      <a:solidFill>
                        <a:srgbClr val="FFC000"/>
                      </a:solidFill>
                      <a:prstDash val="solid"/>
                    </a:lnL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https://www.youtube.com/watch?v=zqABiwIjqPU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5890"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This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video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gives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an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overview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about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21920">
                        <a:lnSpc>
                          <a:spcPts val="2105"/>
                        </a:lnSpc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SaaS</a:t>
                      </a:r>
                      <a:r>
                        <a:rPr dirty="0" sz="18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model.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">
                    <a:lnR w="6350">
                      <a:solidFill>
                        <a:srgbClr val="FFC000"/>
                      </a:solidFill>
                      <a:prstDash val="solid"/>
                    </a:lnR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581278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SaaS</a:t>
                      </a:r>
                      <a:r>
                        <a:rPr dirty="0" sz="18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benefits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240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https://www.youtube.com/watch?v=j4jHIMhijNA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113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1920" marR="8382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This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video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explains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benefits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risks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SaaS.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9422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Office</a:t>
                      </a:r>
                      <a:r>
                        <a:rPr dirty="0" sz="18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365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44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marL="1162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https://www.youtube.com/watch?v=ondmRYEKWcM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54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54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This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video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explains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features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and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21920">
                        <a:lnSpc>
                          <a:spcPct val="100000"/>
                        </a:lnSpc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benefits</a:t>
                      </a:r>
                      <a:r>
                        <a:rPr dirty="0" sz="18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office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365.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6215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708660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Google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G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Suite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1653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1695"/>
                        </a:spcBef>
                      </a:pP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https://www.youtube.com/watch?v=jMWrsRNveSI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15265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1920" marR="46863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video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gives</a:t>
                      </a:r>
                      <a:r>
                        <a:rPr dirty="0" sz="18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an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introduction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about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Google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G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suite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9375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119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9992995" cy="33324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Assignment</a:t>
            </a:r>
            <a:endParaRPr sz="2400">
              <a:latin typeface="Times New Roman"/>
              <a:cs typeface="Times New Roman"/>
            </a:endParaRPr>
          </a:p>
          <a:p>
            <a:pPr marL="320675">
              <a:lnSpc>
                <a:spcPct val="100000"/>
              </a:lnSpc>
              <a:spcBef>
                <a:spcPts val="1555"/>
              </a:spcBef>
            </a:pPr>
            <a:r>
              <a:rPr dirty="0" sz="2000" spc="-65">
                <a:latin typeface="Times New Roman"/>
                <a:cs typeface="Times New Roman"/>
              </a:rPr>
              <a:t>You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need to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answer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below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sets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problem.</a:t>
            </a:r>
            <a:r>
              <a:rPr dirty="0" sz="2000" spc="4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These </a:t>
            </a:r>
            <a:r>
              <a:rPr dirty="0" sz="2000" spc="-5">
                <a:latin typeface="Times New Roman"/>
                <a:cs typeface="Times New Roman"/>
              </a:rPr>
              <a:t>sets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questions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are</a:t>
            </a:r>
            <a:r>
              <a:rPr dirty="0" sz="2000" spc="-5">
                <a:latin typeface="Times New Roman"/>
                <a:cs typeface="Times New Roman"/>
              </a:rPr>
              <a:t> meant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testing </a:t>
            </a:r>
            <a:r>
              <a:rPr dirty="0" sz="2000">
                <a:latin typeface="Times New Roman"/>
                <a:cs typeface="Times New Roman"/>
              </a:rPr>
              <a:t>unit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35075" indent="-457834">
              <a:lnSpc>
                <a:spcPct val="100000"/>
              </a:lnSpc>
              <a:buAutoNum type="arabicPeriod"/>
              <a:tabLst>
                <a:tab pos="1235075" algn="l"/>
                <a:tab pos="1235710" algn="l"/>
              </a:tabLst>
            </a:pPr>
            <a:r>
              <a:rPr dirty="0" sz="2000">
                <a:latin typeface="Times New Roman"/>
                <a:cs typeface="Times New Roman"/>
              </a:rPr>
              <a:t>Explain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different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delivery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models.</a:t>
            </a:r>
            <a:endParaRPr sz="2000">
              <a:latin typeface="Times New Roman"/>
              <a:cs typeface="Times New Roman"/>
            </a:endParaRPr>
          </a:p>
          <a:p>
            <a:pPr marL="1235075" indent="-457834">
              <a:lnSpc>
                <a:spcPct val="100000"/>
              </a:lnSpc>
              <a:buAutoNum type="arabicPeriod"/>
              <a:tabLst>
                <a:tab pos="1235075" algn="l"/>
                <a:tab pos="1235710" algn="l"/>
              </a:tabLst>
            </a:pPr>
            <a:r>
              <a:rPr dirty="0" sz="2000" spc="-5">
                <a:latin typeface="Times New Roman"/>
                <a:cs typeface="Times New Roman"/>
              </a:rPr>
              <a:t>Compare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IaaS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PaaS.</a:t>
            </a:r>
            <a:endParaRPr sz="2000">
              <a:latin typeface="Times New Roman"/>
              <a:cs typeface="Times New Roman"/>
            </a:endParaRPr>
          </a:p>
          <a:p>
            <a:pPr marL="1235075" indent="-457834">
              <a:lnSpc>
                <a:spcPct val="100000"/>
              </a:lnSpc>
              <a:buAutoNum type="arabicPeriod"/>
              <a:tabLst>
                <a:tab pos="1235075" algn="l"/>
                <a:tab pos="1235710" algn="l"/>
              </a:tabLst>
            </a:pPr>
            <a:r>
              <a:rPr dirty="0" sz="2000" spc="-5">
                <a:latin typeface="Times New Roman"/>
                <a:cs typeface="Times New Roman"/>
              </a:rPr>
              <a:t>List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benefits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risks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IaaS,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PaaS,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SaaS.</a:t>
            </a:r>
            <a:endParaRPr sz="2000">
              <a:latin typeface="Times New Roman"/>
              <a:cs typeface="Times New Roman"/>
            </a:endParaRPr>
          </a:p>
          <a:p>
            <a:pPr marL="1235075" indent="-457834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1235075" algn="l"/>
                <a:tab pos="1235710" algn="l"/>
              </a:tabLst>
            </a:pPr>
            <a:r>
              <a:rPr dirty="0" sz="2000">
                <a:latin typeface="Times New Roman"/>
                <a:cs typeface="Times New Roman"/>
              </a:rPr>
              <a:t>Discuss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impact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SaaS.</a:t>
            </a:r>
            <a:endParaRPr sz="2000">
              <a:latin typeface="Times New Roman"/>
              <a:cs typeface="Times New Roman"/>
            </a:endParaRPr>
          </a:p>
          <a:p>
            <a:pPr marL="1235075" indent="-457834">
              <a:lnSpc>
                <a:spcPct val="100000"/>
              </a:lnSpc>
              <a:buAutoNum type="arabicPeriod"/>
              <a:tabLst>
                <a:tab pos="1235075" algn="l"/>
                <a:tab pos="1235710" algn="l"/>
              </a:tabLst>
            </a:pPr>
            <a:r>
              <a:rPr dirty="0" sz="2000">
                <a:latin typeface="Times New Roman"/>
                <a:cs typeface="Times New Roman"/>
              </a:rPr>
              <a:t>Explain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criteria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 </a:t>
            </a:r>
            <a:r>
              <a:rPr dirty="0" sz="2000" spc="-5">
                <a:latin typeface="Times New Roman"/>
                <a:cs typeface="Times New Roman"/>
              </a:rPr>
              <a:t>considered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evaluating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SaaS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from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vendor’s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perspective.</a:t>
            </a:r>
            <a:endParaRPr sz="2000">
              <a:latin typeface="Times New Roman"/>
              <a:cs typeface="Times New Roman"/>
            </a:endParaRPr>
          </a:p>
          <a:p>
            <a:pPr marL="1235075" indent="-457834">
              <a:lnSpc>
                <a:spcPct val="100000"/>
              </a:lnSpc>
              <a:buAutoNum type="arabicPeriod"/>
              <a:tabLst>
                <a:tab pos="1235075" algn="l"/>
                <a:tab pos="1235710" algn="l"/>
              </a:tabLst>
            </a:pPr>
            <a:r>
              <a:rPr dirty="0" sz="2000">
                <a:latin typeface="Times New Roman"/>
                <a:cs typeface="Times New Roman"/>
              </a:rPr>
              <a:t>Explain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how </a:t>
            </a:r>
            <a:r>
              <a:rPr dirty="0" sz="2000" spc="-5">
                <a:latin typeface="Times New Roman"/>
                <a:cs typeface="Times New Roman"/>
              </a:rPr>
              <a:t>Salesforce.com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 help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business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growth.</a:t>
            </a:r>
            <a:endParaRPr sz="2000">
              <a:latin typeface="Times New Roman"/>
              <a:cs typeface="Times New Roman"/>
            </a:endParaRPr>
          </a:p>
          <a:p>
            <a:pPr marL="1235075" indent="-457834">
              <a:lnSpc>
                <a:spcPct val="100000"/>
              </a:lnSpc>
              <a:buAutoNum type="arabicPeriod"/>
              <a:tabLst>
                <a:tab pos="1235075" algn="l"/>
                <a:tab pos="1235710" algn="l"/>
              </a:tabLst>
            </a:pPr>
            <a:r>
              <a:rPr dirty="0" sz="2000">
                <a:latin typeface="Times New Roman"/>
                <a:cs typeface="Times New Roman"/>
              </a:rPr>
              <a:t>Explain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importance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office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365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over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desktop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office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suite.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87936" y="6427114"/>
            <a:ext cx="25907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122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645668" y="1143457"/>
            <a:ext cx="131318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Summary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3139" y="1809114"/>
            <a:ext cx="10211435" cy="4949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99085" marR="107314" indent="-287020">
              <a:lnSpc>
                <a:spcPct val="100000"/>
              </a:lnSpc>
              <a:spcBef>
                <a:spcPts val="105"/>
              </a:spcBef>
              <a:buFont typeface="Wingdings"/>
              <a:buChar char=""/>
              <a:tabLst>
                <a:tab pos="299720" algn="l"/>
              </a:tabLst>
            </a:pPr>
            <a:r>
              <a:rPr dirty="0" sz="1700" spc="-5">
                <a:latin typeface="Times New Roman"/>
                <a:cs typeface="Times New Roman"/>
              </a:rPr>
              <a:t>Infrastructure</a:t>
            </a:r>
            <a:r>
              <a:rPr dirty="0" sz="1700" spc="-2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as a </a:t>
            </a:r>
            <a:r>
              <a:rPr dirty="0" sz="1700" spc="-5">
                <a:latin typeface="Times New Roman"/>
                <a:cs typeface="Times New Roman"/>
              </a:rPr>
              <a:t>service (IaaS)</a:t>
            </a:r>
            <a:r>
              <a:rPr dirty="0" sz="1700" spc="-1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is</a:t>
            </a:r>
            <a:r>
              <a:rPr dirty="0" sz="1700" spc="1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a</a:t>
            </a:r>
            <a:r>
              <a:rPr dirty="0" sz="1700" spc="1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form </a:t>
            </a:r>
            <a:r>
              <a:rPr dirty="0" sz="1700">
                <a:latin typeface="Times New Roman"/>
                <a:cs typeface="Times New Roman"/>
              </a:rPr>
              <a:t>of</a:t>
            </a:r>
            <a:r>
              <a:rPr dirty="0" sz="1700" spc="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cloud </a:t>
            </a:r>
            <a:r>
              <a:rPr dirty="0" sz="1700" spc="-5">
                <a:latin typeface="Times New Roman"/>
                <a:cs typeface="Times New Roman"/>
              </a:rPr>
              <a:t>computing</a:t>
            </a:r>
            <a:r>
              <a:rPr dirty="0" sz="1700">
                <a:latin typeface="Times New Roman"/>
                <a:cs typeface="Times New Roman"/>
              </a:rPr>
              <a:t> that</a:t>
            </a:r>
            <a:r>
              <a:rPr dirty="0" sz="1700" spc="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provides</a:t>
            </a:r>
            <a:r>
              <a:rPr dirty="0" sz="1700" spc="-5">
                <a:latin typeface="Times New Roman"/>
                <a:cs typeface="Times New Roman"/>
              </a:rPr>
              <a:t> virtualized</a:t>
            </a:r>
            <a:r>
              <a:rPr dirty="0" sz="1700" spc="1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computing resources</a:t>
            </a:r>
            <a:r>
              <a:rPr dirty="0" sz="1700" spc="-1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over </a:t>
            </a:r>
            <a:r>
              <a:rPr dirty="0" sz="1700" spc="-409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the</a:t>
            </a:r>
            <a:r>
              <a:rPr dirty="0" sz="1700" spc="-1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internet.</a:t>
            </a:r>
            <a:endParaRPr sz="17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dirty="0" sz="1700" spc="-5">
                <a:latin typeface="Times New Roman"/>
                <a:cs typeface="Times New Roman"/>
              </a:rPr>
              <a:t>Infrastructure</a:t>
            </a:r>
            <a:r>
              <a:rPr dirty="0" sz="1700" spc="-2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as</a:t>
            </a:r>
            <a:r>
              <a:rPr dirty="0" sz="1700" spc="-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a</a:t>
            </a:r>
            <a:r>
              <a:rPr dirty="0" sz="1700" spc="-1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Service</a:t>
            </a:r>
            <a:r>
              <a:rPr dirty="0" sz="1700" spc="-5">
                <a:latin typeface="Times New Roman"/>
                <a:cs typeface="Times New Roman"/>
              </a:rPr>
              <a:t> is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also called</a:t>
            </a:r>
            <a:r>
              <a:rPr dirty="0" sz="1700" spc="-1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Hardware</a:t>
            </a:r>
            <a:r>
              <a:rPr dirty="0" sz="1700" spc="-4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as</a:t>
            </a:r>
            <a:r>
              <a:rPr dirty="0" sz="1700" spc="-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a</a:t>
            </a:r>
            <a:r>
              <a:rPr dirty="0" sz="1700" spc="-1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Service</a:t>
            </a:r>
            <a:r>
              <a:rPr dirty="0" sz="1700" spc="-1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(HaaS).</a:t>
            </a:r>
            <a:endParaRPr sz="17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dirty="0" sz="1700" spc="-10">
                <a:latin typeface="Times New Roman"/>
                <a:cs typeface="Times New Roman"/>
              </a:rPr>
              <a:t>Virtualization</a:t>
            </a:r>
            <a:r>
              <a:rPr dirty="0" sz="1700" spc="-5">
                <a:latin typeface="Times New Roman"/>
                <a:cs typeface="Times New Roman"/>
              </a:rPr>
              <a:t> is</a:t>
            </a:r>
            <a:r>
              <a:rPr dirty="0" sz="1700" spc="2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a </a:t>
            </a:r>
            <a:r>
              <a:rPr dirty="0" sz="1700" spc="-5">
                <a:latin typeface="Times New Roman"/>
                <a:cs typeface="Times New Roman"/>
              </a:rPr>
              <a:t>fundamental</a:t>
            </a:r>
            <a:r>
              <a:rPr dirty="0" sz="1700" spc="-1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mechanism</a:t>
            </a:r>
            <a:r>
              <a:rPr dirty="0" sz="1700" spc="-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for</a:t>
            </a:r>
            <a:r>
              <a:rPr dirty="0" sz="1700" spc="-5">
                <a:latin typeface="Times New Roman"/>
                <a:cs typeface="Times New Roman"/>
              </a:rPr>
              <a:t> delivering</a:t>
            </a:r>
            <a:r>
              <a:rPr dirty="0" sz="1700" spc="1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cloud services.</a:t>
            </a:r>
            <a:endParaRPr sz="1700">
              <a:latin typeface="Times New Roman"/>
              <a:cs typeface="Times New Roman"/>
            </a:endParaRPr>
          </a:p>
          <a:p>
            <a:pPr marL="299085" marR="179070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dirty="0" sz="1700">
                <a:latin typeface="Times New Roman"/>
                <a:cs typeface="Times New Roman"/>
              </a:rPr>
              <a:t>A</a:t>
            </a:r>
            <a:r>
              <a:rPr dirty="0" sz="1700" spc="-10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hypervisor</a:t>
            </a:r>
            <a:r>
              <a:rPr dirty="0" sz="1700" spc="-1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is</a:t>
            </a:r>
            <a:r>
              <a:rPr dirty="0" sz="1700" spc="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an</a:t>
            </a:r>
            <a:r>
              <a:rPr dirty="0" sz="1700" spc="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operating system,</a:t>
            </a:r>
            <a:r>
              <a:rPr dirty="0" sz="1700" spc="2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which</a:t>
            </a:r>
            <a:r>
              <a:rPr dirty="0" sz="1700" spc="-1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makes</a:t>
            </a:r>
            <a:r>
              <a:rPr dirty="0" sz="1700" spc="-5">
                <a:latin typeface="Times New Roman"/>
                <a:cs typeface="Times New Roman"/>
              </a:rPr>
              <a:t> things</a:t>
            </a:r>
            <a:r>
              <a:rPr dirty="0" sz="1700" spc="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happen</a:t>
            </a:r>
            <a:r>
              <a:rPr dirty="0" sz="1700" spc="-1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in</a:t>
            </a:r>
            <a:r>
              <a:rPr dirty="0" sz="1700" spc="1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an</a:t>
            </a:r>
            <a:r>
              <a:rPr dirty="0" sz="1700" spc="-1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orderly </a:t>
            </a:r>
            <a:r>
              <a:rPr dirty="0" sz="1700" spc="-15">
                <a:latin typeface="Times New Roman"/>
                <a:cs typeface="Times New Roman"/>
              </a:rPr>
              <a:t>manner.</a:t>
            </a:r>
            <a:r>
              <a:rPr dirty="0" sz="1700" spc="-3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The</a:t>
            </a:r>
            <a:r>
              <a:rPr dirty="0" sz="1700" spc="-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hypervisor</a:t>
            </a:r>
            <a:r>
              <a:rPr dirty="0" sz="1700" spc="-2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sits</a:t>
            </a:r>
            <a:r>
              <a:rPr dirty="0" sz="1700" spc="1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at the </a:t>
            </a:r>
            <a:r>
              <a:rPr dirty="0" sz="1700" spc="-409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lowest</a:t>
            </a:r>
            <a:r>
              <a:rPr dirty="0" sz="1700" spc="-1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levels</a:t>
            </a:r>
            <a:r>
              <a:rPr dirty="0" sz="1700">
                <a:latin typeface="Times New Roman"/>
                <a:cs typeface="Times New Roman"/>
              </a:rPr>
              <a:t> of</a:t>
            </a:r>
            <a:r>
              <a:rPr dirty="0" sz="1700" spc="-1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the</a:t>
            </a:r>
            <a:r>
              <a:rPr dirty="0" sz="1700" spc="-1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hardware</a:t>
            </a:r>
            <a:r>
              <a:rPr dirty="0" sz="1700" spc="-3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environment.</a:t>
            </a:r>
            <a:endParaRPr sz="17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dirty="0" sz="1700">
                <a:latin typeface="Times New Roman"/>
                <a:cs typeface="Times New Roman"/>
              </a:rPr>
              <a:t>A</a:t>
            </a:r>
            <a:r>
              <a:rPr dirty="0" sz="1700" spc="-9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container</a:t>
            </a:r>
            <a:r>
              <a:rPr dirty="0" sz="1700" spc="-1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is</a:t>
            </a:r>
            <a:r>
              <a:rPr dirty="0" sz="1700" spc="1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designed </a:t>
            </a:r>
            <a:r>
              <a:rPr dirty="0" sz="1700" spc="-5">
                <a:latin typeface="Times New Roman"/>
                <a:cs typeface="Times New Roman"/>
              </a:rPr>
              <a:t>to</a:t>
            </a:r>
            <a:r>
              <a:rPr dirty="0" sz="1700" spc="2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virtualize</a:t>
            </a:r>
            <a:r>
              <a:rPr dirty="0" sz="1700" spc="1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a </a:t>
            </a:r>
            <a:r>
              <a:rPr dirty="0" sz="1700" spc="-5">
                <a:latin typeface="Times New Roman"/>
                <a:cs typeface="Times New Roman"/>
              </a:rPr>
              <a:t>single</a:t>
            </a:r>
            <a:r>
              <a:rPr dirty="0" sz="1700" spc="1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application</a:t>
            </a:r>
            <a:r>
              <a:rPr dirty="0" sz="1700" spc="2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instead</a:t>
            </a:r>
            <a:r>
              <a:rPr dirty="0" sz="1700">
                <a:latin typeface="Times New Roman"/>
                <a:cs typeface="Times New Roman"/>
              </a:rPr>
              <a:t> of</a:t>
            </a:r>
            <a:r>
              <a:rPr dirty="0" sz="1700" spc="1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the</a:t>
            </a:r>
            <a:r>
              <a:rPr dirty="0" sz="1700" spc="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entire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operating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system.</a:t>
            </a:r>
            <a:endParaRPr sz="17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dirty="0" sz="1700">
                <a:latin typeface="Times New Roman"/>
                <a:cs typeface="Times New Roman"/>
              </a:rPr>
              <a:t>A</a:t>
            </a:r>
            <a:r>
              <a:rPr dirty="0" sz="1700" spc="-10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service</a:t>
            </a:r>
            <a:r>
              <a:rPr dirty="0" sz="1700" spc="-1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level</a:t>
            </a:r>
            <a:r>
              <a:rPr dirty="0" sz="1700" spc="-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agreement</a:t>
            </a:r>
            <a:r>
              <a:rPr dirty="0" sz="1700" spc="-2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(SLA)</a:t>
            </a:r>
            <a:r>
              <a:rPr dirty="0" sz="1700" spc="-2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is</a:t>
            </a:r>
            <a:r>
              <a:rPr dirty="0" sz="1700" spc="1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a</a:t>
            </a:r>
            <a:r>
              <a:rPr dirty="0" sz="1700" spc="-1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contract</a:t>
            </a:r>
            <a:r>
              <a:rPr dirty="0" sz="1700" spc="-1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between</a:t>
            </a:r>
            <a:r>
              <a:rPr dirty="0" sz="1700" spc="-2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a</a:t>
            </a:r>
            <a:r>
              <a:rPr dirty="0" sz="1700" spc="-5">
                <a:latin typeface="Times New Roman"/>
                <a:cs typeface="Times New Roman"/>
              </a:rPr>
              <a:t> service </a:t>
            </a:r>
            <a:r>
              <a:rPr dirty="0" sz="1700">
                <a:latin typeface="Times New Roman"/>
                <a:cs typeface="Times New Roman"/>
              </a:rPr>
              <a:t>provider</a:t>
            </a:r>
            <a:r>
              <a:rPr dirty="0" sz="1700" spc="-2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(either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internal</a:t>
            </a:r>
            <a:r>
              <a:rPr dirty="0" sz="1700">
                <a:latin typeface="Times New Roman"/>
                <a:cs typeface="Times New Roman"/>
              </a:rPr>
              <a:t> or</a:t>
            </a:r>
            <a:r>
              <a:rPr dirty="0" sz="1700" spc="-5">
                <a:latin typeface="Times New Roman"/>
                <a:cs typeface="Times New Roman"/>
              </a:rPr>
              <a:t> external) </a:t>
            </a:r>
            <a:r>
              <a:rPr dirty="0" sz="1700">
                <a:latin typeface="Times New Roman"/>
                <a:cs typeface="Times New Roman"/>
              </a:rPr>
              <a:t>and</a:t>
            </a:r>
            <a:r>
              <a:rPr dirty="0" sz="1700" spc="-1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the</a:t>
            </a:r>
            <a:r>
              <a:rPr dirty="0" sz="1700" spc="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end</a:t>
            </a:r>
            <a:endParaRPr sz="1700">
              <a:latin typeface="Times New Roman"/>
              <a:cs typeface="Times New Roman"/>
            </a:endParaRPr>
          </a:p>
          <a:p>
            <a:pPr marL="299085">
              <a:lnSpc>
                <a:spcPct val="100000"/>
              </a:lnSpc>
            </a:pPr>
            <a:r>
              <a:rPr dirty="0" sz="1700">
                <a:latin typeface="Times New Roman"/>
                <a:cs typeface="Times New Roman"/>
              </a:rPr>
              <a:t>user</a:t>
            </a:r>
            <a:r>
              <a:rPr dirty="0" sz="1700" spc="-5">
                <a:latin typeface="Times New Roman"/>
                <a:cs typeface="Times New Roman"/>
              </a:rPr>
              <a:t> that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defines</a:t>
            </a:r>
            <a:r>
              <a:rPr dirty="0" sz="1700" spc="-2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the</a:t>
            </a:r>
            <a:r>
              <a:rPr dirty="0" sz="1700" spc="1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level</a:t>
            </a:r>
            <a:r>
              <a:rPr dirty="0" sz="1700" spc="-1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of</a:t>
            </a:r>
            <a:r>
              <a:rPr dirty="0" sz="1700" spc="-1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service</a:t>
            </a:r>
            <a:r>
              <a:rPr dirty="0" sz="1700">
                <a:latin typeface="Times New Roman"/>
                <a:cs typeface="Times New Roman"/>
              </a:rPr>
              <a:t> expected</a:t>
            </a:r>
            <a:r>
              <a:rPr dirty="0" sz="1700" spc="-3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from </a:t>
            </a:r>
            <a:r>
              <a:rPr dirty="0" sz="1700" spc="-5">
                <a:latin typeface="Times New Roman"/>
                <a:cs typeface="Times New Roman"/>
              </a:rPr>
              <a:t>the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service</a:t>
            </a:r>
            <a:r>
              <a:rPr dirty="0" sz="1700" spc="-20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Times New Roman"/>
                <a:cs typeface="Times New Roman"/>
              </a:rPr>
              <a:t>provider.</a:t>
            </a:r>
            <a:endParaRPr sz="1700">
              <a:latin typeface="Times New Roman"/>
              <a:cs typeface="Times New Roman"/>
            </a:endParaRPr>
          </a:p>
          <a:p>
            <a:pPr marL="299085" marR="128270" indent="-28702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299720" algn="l"/>
              </a:tabLst>
            </a:pPr>
            <a:r>
              <a:rPr dirty="0" sz="1700">
                <a:latin typeface="Times New Roman"/>
                <a:cs typeface="Times New Roman"/>
              </a:rPr>
              <a:t>A</a:t>
            </a:r>
            <a:r>
              <a:rPr dirty="0" sz="1700" spc="-9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virtual</a:t>
            </a:r>
            <a:r>
              <a:rPr dirty="0" sz="1700" spc="1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private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cloud</a:t>
            </a:r>
            <a:r>
              <a:rPr dirty="0" sz="1700">
                <a:latin typeface="Times New Roman"/>
                <a:cs typeface="Times New Roman"/>
              </a:rPr>
              <a:t> (VPC)</a:t>
            </a:r>
            <a:r>
              <a:rPr dirty="0" sz="1700" spc="-1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is</a:t>
            </a:r>
            <a:r>
              <a:rPr dirty="0" sz="1700" spc="1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a</a:t>
            </a:r>
            <a:r>
              <a:rPr dirty="0" sz="1700" spc="1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hybrid</a:t>
            </a:r>
            <a:r>
              <a:rPr dirty="0" sz="1700" spc="1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model of </a:t>
            </a:r>
            <a:r>
              <a:rPr dirty="0" sz="1700" spc="-5">
                <a:latin typeface="Times New Roman"/>
                <a:cs typeface="Times New Roman"/>
              </a:rPr>
              <a:t>cloud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computing</a:t>
            </a:r>
            <a:r>
              <a:rPr dirty="0" sz="1700" spc="2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in</a:t>
            </a:r>
            <a:r>
              <a:rPr dirty="0" sz="1700" spc="1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which</a:t>
            </a:r>
            <a:r>
              <a:rPr dirty="0" sz="1700" spc="-1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a</a:t>
            </a:r>
            <a:r>
              <a:rPr dirty="0" sz="1700" spc="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private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cloud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solution</a:t>
            </a:r>
            <a:r>
              <a:rPr dirty="0" sz="1700" spc="3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is</a:t>
            </a:r>
            <a:r>
              <a:rPr dirty="0" sz="1700" spc="1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provided </a:t>
            </a:r>
            <a:r>
              <a:rPr dirty="0" sz="1700" spc="-409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within</a:t>
            </a:r>
            <a:r>
              <a:rPr dirty="0" sz="1700" spc="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a</a:t>
            </a:r>
            <a:r>
              <a:rPr dirty="0" sz="1700" spc="-1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public</a:t>
            </a:r>
            <a:r>
              <a:rPr dirty="0" sz="1700" spc="-1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cloud</a:t>
            </a:r>
            <a:r>
              <a:rPr dirty="0" sz="1700" spc="-1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provider’s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infrastructure.</a:t>
            </a:r>
            <a:endParaRPr sz="1700">
              <a:latin typeface="Times New Roman"/>
              <a:cs typeface="Times New Roman"/>
            </a:endParaRPr>
          </a:p>
          <a:p>
            <a:pPr marL="299085" marR="59626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dirty="0" sz="1700">
                <a:latin typeface="Times New Roman"/>
                <a:cs typeface="Times New Roman"/>
              </a:rPr>
              <a:t>A </a:t>
            </a:r>
            <a:r>
              <a:rPr dirty="0" sz="1700" spc="-5">
                <a:latin typeface="Times New Roman"/>
                <a:cs typeface="Times New Roman"/>
              </a:rPr>
              <a:t>virtual </a:t>
            </a:r>
            <a:r>
              <a:rPr dirty="0" sz="1700">
                <a:latin typeface="Times New Roman"/>
                <a:cs typeface="Times New Roman"/>
              </a:rPr>
              <a:t>network </a:t>
            </a:r>
            <a:r>
              <a:rPr dirty="0" sz="1700" spc="-5">
                <a:latin typeface="Times New Roman"/>
                <a:cs typeface="Times New Roman"/>
              </a:rPr>
              <a:t>is like </a:t>
            </a:r>
            <a:r>
              <a:rPr dirty="0" sz="1700">
                <a:latin typeface="Times New Roman"/>
                <a:cs typeface="Times New Roman"/>
              </a:rPr>
              <a:t>a LAN. It </a:t>
            </a:r>
            <a:r>
              <a:rPr dirty="0" sz="1700" spc="-5">
                <a:latin typeface="Times New Roman"/>
                <a:cs typeface="Times New Roman"/>
              </a:rPr>
              <a:t>is </a:t>
            </a:r>
            <a:r>
              <a:rPr dirty="0" sz="1700">
                <a:latin typeface="Times New Roman"/>
                <a:cs typeface="Times New Roman"/>
              </a:rPr>
              <a:t>an </a:t>
            </a:r>
            <a:r>
              <a:rPr dirty="0" sz="1700" spc="-5">
                <a:latin typeface="Times New Roman"/>
                <a:cs typeface="Times New Roman"/>
              </a:rPr>
              <a:t>isolated </a:t>
            </a:r>
            <a:r>
              <a:rPr dirty="0" sz="1700">
                <a:latin typeface="Times New Roman"/>
                <a:cs typeface="Times New Roman"/>
              </a:rPr>
              <a:t>address space that can be </a:t>
            </a:r>
            <a:r>
              <a:rPr dirty="0" sz="1700" spc="-5">
                <a:latin typeface="Times New Roman"/>
                <a:cs typeface="Times New Roman"/>
              </a:rPr>
              <a:t>divided into automatically </a:t>
            </a:r>
            <a:r>
              <a:rPr dirty="0" sz="1700">
                <a:latin typeface="Times New Roman"/>
                <a:cs typeface="Times New Roman"/>
              </a:rPr>
              <a:t>routed </a:t>
            </a:r>
            <a:r>
              <a:rPr dirty="0" sz="1700" spc="-409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subnets.</a:t>
            </a:r>
            <a:endParaRPr sz="17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dirty="0" sz="1700">
                <a:latin typeface="Times New Roman"/>
                <a:cs typeface="Times New Roman"/>
              </a:rPr>
              <a:t>Block</a:t>
            </a:r>
            <a:r>
              <a:rPr dirty="0" sz="1700" spc="-1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storage</a:t>
            </a:r>
            <a:r>
              <a:rPr dirty="0" sz="1700" spc="-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devices</a:t>
            </a:r>
            <a:r>
              <a:rPr dirty="0" sz="1700" spc="-2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provide</a:t>
            </a:r>
            <a:r>
              <a:rPr dirty="0" sz="1700" spc="-5">
                <a:latin typeface="Times New Roman"/>
                <a:cs typeface="Times New Roman"/>
              </a:rPr>
              <a:t> fixed-sized</a:t>
            </a:r>
            <a:r>
              <a:rPr dirty="0" sz="1700" spc="-1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raw</a:t>
            </a:r>
            <a:r>
              <a:rPr dirty="0" sz="1700" spc="-2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storage</a:t>
            </a:r>
            <a:r>
              <a:rPr dirty="0" sz="1700" spc="-5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Times New Roman"/>
                <a:cs typeface="Times New Roman"/>
              </a:rPr>
              <a:t>capacity.</a:t>
            </a:r>
            <a:r>
              <a:rPr dirty="0" sz="1700" spc="-2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Each</a:t>
            </a:r>
            <a:r>
              <a:rPr dirty="0" sz="1700" spc="-1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storage</a:t>
            </a:r>
            <a:r>
              <a:rPr dirty="0" sz="1700" spc="-5">
                <a:latin typeface="Times New Roman"/>
                <a:cs typeface="Times New Roman"/>
              </a:rPr>
              <a:t> volume</a:t>
            </a:r>
            <a:r>
              <a:rPr dirty="0" sz="1700" spc="-1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can</a:t>
            </a:r>
            <a:r>
              <a:rPr dirty="0" sz="1700" spc="-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be</a:t>
            </a:r>
            <a:r>
              <a:rPr dirty="0" sz="1700" spc="-1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treated </a:t>
            </a:r>
            <a:r>
              <a:rPr dirty="0" sz="1700">
                <a:latin typeface="Times New Roman"/>
                <a:cs typeface="Times New Roman"/>
              </a:rPr>
              <a:t>as</a:t>
            </a:r>
            <a:r>
              <a:rPr dirty="0" sz="1700" spc="-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an</a:t>
            </a:r>
            <a:endParaRPr sz="1700">
              <a:latin typeface="Times New Roman"/>
              <a:cs typeface="Times New Roman"/>
            </a:endParaRPr>
          </a:p>
          <a:p>
            <a:pPr marL="299085">
              <a:lnSpc>
                <a:spcPct val="100000"/>
              </a:lnSpc>
            </a:pPr>
            <a:r>
              <a:rPr dirty="0" sz="1700">
                <a:latin typeface="Times New Roman"/>
                <a:cs typeface="Times New Roman"/>
              </a:rPr>
              <a:t>independent</a:t>
            </a:r>
            <a:r>
              <a:rPr dirty="0" sz="1700" spc="-2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disk</a:t>
            </a:r>
            <a:r>
              <a:rPr dirty="0" sz="1700" spc="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drive</a:t>
            </a:r>
            <a:r>
              <a:rPr dirty="0" sz="1700">
                <a:latin typeface="Times New Roman"/>
                <a:cs typeface="Times New Roman"/>
              </a:rPr>
              <a:t> and</a:t>
            </a:r>
            <a:r>
              <a:rPr dirty="0" sz="1700" spc="-5">
                <a:latin typeface="Times New Roman"/>
                <a:cs typeface="Times New Roman"/>
              </a:rPr>
              <a:t> controlled </a:t>
            </a:r>
            <a:r>
              <a:rPr dirty="0" sz="1700">
                <a:latin typeface="Times New Roman"/>
                <a:cs typeface="Times New Roman"/>
              </a:rPr>
              <a:t>by an</a:t>
            </a:r>
            <a:r>
              <a:rPr dirty="0" sz="1700" spc="-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external</a:t>
            </a:r>
            <a:r>
              <a:rPr dirty="0" sz="1700" spc="-2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server operating</a:t>
            </a:r>
            <a:r>
              <a:rPr dirty="0" sz="1700" spc="-1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system.</a:t>
            </a:r>
            <a:endParaRPr sz="1700">
              <a:latin typeface="Times New Roman"/>
              <a:cs typeface="Times New Roman"/>
            </a:endParaRPr>
          </a:p>
          <a:p>
            <a:pPr marL="299085" marR="37147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dirty="0" sz="1700" spc="-5">
                <a:latin typeface="Times New Roman"/>
                <a:cs typeface="Times New Roman"/>
              </a:rPr>
              <a:t>Data</a:t>
            </a:r>
            <a:r>
              <a:rPr dirty="0" sz="1700" spc="-2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kept</a:t>
            </a:r>
            <a:r>
              <a:rPr dirty="0" sz="1700" spc="-1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on</a:t>
            </a:r>
            <a:r>
              <a:rPr dirty="0" sz="1700" spc="-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object</a:t>
            </a:r>
            <a:r>
              <a:rPr dirty="0" sz="1700" spc="-1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storage</a:t>
            </a:r>
            <a:r>
              <a:rPr dirty="0" sz="1700" spc="-2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devices,</a:t>
            </a:r>
            <a:r>
              <a:rPr dirty="0" sz="1700" spc="-1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consist of</a:t>
            </a:r>
            <a:r>
              <a:rPr dirty="0" sz="1700" spc="-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the object</a:t>
            </a:r>
            <a:r>
              <a:rPr dirty="0" sz="1700" spc="-2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data </a:t>
            </a:r>
            <a:r>
              <a:rPr dirty="0" sz="1700">
                <a:latin typeface="Times New Roman"/>
                <a:cs typeface="Times New Roman"/>
              </a:rPr>
              <a:t>and</a:t>
            </a:r>
            <a:r>
              <a:rPr dirty="0" sz="1700" spc="-1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metadata,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it</a:t>
            </a:r>
            <a:r>
              <a:rPr dirty="0" sz="1700" spc="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can</a:t>
            </a:r>
            <a:r>
              <a:rPr dirty="0" sz="1700" spc="-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be</a:t>
            </a:r>
            <a:r>
              <a:rPr dirty="0" sz="1700" spc="-1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any</a:t>
            </a:r>
            <a:r>
              <a:rPr dirty="0" sz="1700" spc="-5">
                <a:latin typeface="Times New Roman"/>
                <a:cs typeface="Times New Roman"/>
              </a:rPr>
              <a:t> kind</a:t>
            </a:r>
            <a:r>
              <a:rPr dirty="0" sz="1700" spc="-1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of</a:t>
            </a:r>
            <a:r>
              <a:rPr dirty="0" sz="1700" spc="-5">
                <a:latin typeface="Times New Roman"/>
                <a:cs typeface="Times New Roman"/>
              </a:rPr>
              <a:t> data,</a:t>
            </a:r>
            <a:r>
              <a:rPr dirty="0" sz="1700">
                <a:latin typeface="Times New Roman"/>
                <a:cs typeface="Times New Roman"/>
              </a:rPr>
              <a:t> photos, </a:t>
            </a:r>
            <a:r>
              <a:rPr dirty="0" sz="1700" spc="-409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videos,</a:t>
            </a:r>
            <a:r>
              <a:rPr dirty="0" sz="1700" spc="-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and</a:t>
            </a:r>
            <a:r>
              <a:rPr dirty="0" sz="1700" spc="-2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log</a:t>
            </a:r>
            <a:r>
              <a:rPr dirty="0" sz="1700" spc="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files.</a:t>
            </a:r>
            <a:endParaRPr sz="1700">
              <a:latin typeface="Times New Roman"/>
              <a:cs typeface="Times New Roman"/>
            </a:endParaRPr>
          </a:p>
          <a:p>
            <a:pPr marL="299085" marR="5080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dirty="0" sz="1700">
                <a:latin typeface="Times New Roman"/>
                <a:cs typeface="Times New Roman"/>
              </a:rPr>
              <a:t>Cloud</a:t>
            </a:r>
            <a:r>
              <a:rPr dirty="0" sz="1700" spc="-5">
                <a:latin typeface="Times New Roman"/>
                <a:cs typeface="Times New Roman"/>
              </a:rPr>
              <a:t> data protection</a:t>
            </a:r>
            <a:r>
              <a:rPr dirty="0" sz="1700" spc="1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is</a:t>
            </a:r>
            <a:r>
              <a:rPr dirty="0" sz="1700" spc="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a</a:t>
            </a:r>
            <a:r>
              <a:rPr dirty="0" sz="1700" spc="1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type </a:t>
            </a:r>
            <a:r>
              <a:rPr dirty="0" sz="1700">
                <a:latin typeface="Times New Roman"/>
                <a:cs typeface="Times New Roman"/>
              </a:rPr>
              <a:t>of</a:t>
            </a:r>
            <a:r>
              <a:rPr dirty="0" sz="1700" spc="-5">
                <a:latin typeface="Times New Roman"/>
                <a:cs typeface="Times New Roman"/>
              </a:rPr>
              <a:t> data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protection </a:t>
            </a:r>
            <a:r>
              <a:rPr dirty="0" sz="1700">
                <a:latin typeface="Times New Roman"/>
                <a:cs typeface="Times New Roman"/>
              </a:rPr>
              <a:t>model</a:t>
            </a:r>
            <a:r>
              <a:rPr dirty="0" sz="1700" spc="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used</a:t>
            </a:r>
            <a:r>
              <a:rPr dirty="0" sz="1700" spc="-5">
                <a:latin typeface="Times New Roman"/>
                <a:cs typeface="Times New Roman"/>
              </a:rPr>
              <a:t> to </a:t>
            </a:r>
            <a:r>
              <a:rPr dirty="0" sz="1700">
                <a:latin typeface="Times New Roman"/>
                <a:cs typeface="Times New Roman"/>
              </a:rPr>
              <a:t>protect</a:t>
            </a:r>
            <a:r>
              <a:rPr dirty="0" sz="1700" spc="-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stored,</a:t>
            </a:r>
            <a:r>
              <a:rPr dirty="0" sz="1700" spc="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static</a:t>
            </a:r>
            <a:r>
              <a:rPr dirty="0" sz="1700" spc="2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and</a:t>
            </a:r>
            <a:r>
              <a:rPr dirty="0" sz="1700" spc="-1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moving</a:t>
            </a:r>
            <a:r>
              <a:rPr dirty="0" sz="1700" spc="1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data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in</a:t>
            </a:r>
            <a:r>
              <a:rPr dirty="0" sz="1700" spc="1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the cloud. </a:t>
            </a:r>
            <a:r>
              <a:rPr dirty="0" sz="1700" spc="-409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It</a:t>
            </a:r>
            <a:r>
              <a:rPr dirty="0" sz="1700" spc="-5">
                <a:latin typeface="Times New Roman"/>
                <a:cs typeface="Times New Roman"/>
              </a:rPr>
              <a:t> is</a:t>
            </a:r>
            <a:r>
              <a:rPr dirty="0" sz="1700" spc="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designed</a:t>
            </a:r>
            <a:r>
              <a:rPr dirty="0" sz="1700" spc="-1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to implement</a:t>
            </a:r>
            <a:r>
              <a:rPr dirty="0" sz="1700" spc="1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optimal</a:t>
            </a:r>
            <a:r>
              <a:rPr dirty="0" sz="1700" spc="1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data</a:t>
            </a:r>
            <a:r>
              <a:rPr dirty="0" sz="1700" spc="-1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storage,</a:t>
            </a:r>
            <a:r>
              <a:rPr dirty="0" sz="1700" spc="-1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protection, </a:t>
            </a:r>
            <a:r>
              <a:rPr dirty="0" sz="1700">
                <a:latin typeface="Times New Roman"/>
                <a:cs typeface="Times New Roman"/>
              </a:rPr>
              <a:t>and</a:t>
            </a:r>
            <a:r>
              <a:rPr dirty="0" sz="1700" spc="-1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security</a:t>
            </a:r>
            <a:r>
              <a:rPr dirty="0" sz="1700" spc="1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methodologies.</a:t>
            </a:r>
            <a:endParaRPr sz="1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124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10180955" cy="2520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Summary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50">
              <a:latin typeface="Times New Roman"/>
              <a:cs typeface="Times New Roman"/>
            </a:endParaRPr>
          </a:p>
          <a:p>
            <a:pPr marL="646430" marR="5080" indent="-287020">
              <a:lnSpc>
                <a:spcPct val="100000"/>
              </a:lnSpc>
              <a:buFont typeface="Wingdings"/>
              <a:buChar char=""/>
              <a:tabLst>
                <a:tab pos="647065" algn="l"/>
              </a:tabLst>
            </a:pPr>
            <a:r>
              <a:rPr dirty="0" sz="1700">
                <a:latin typeface="Times New Roman"/>
                <a:cs typeface="Times New Roman"/>
              </a:rPr>
              <a:t>Cloud </a:t>
            </a:r>
            <a:r>
              <a:rPr dirty="0" sz="1700" spc="-5">
                <a:latin typeface="Times New Roman"/>
                <a:cs typeface="Times New Roman"/>
              </a:rPr>
              <a:t>migration</a:t>
            </a:r>
            <a:r>
              <a:rPr dirty="0" sz="1700" spc="2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is</a:t>
            </a:r>
            <a:r>
              <a:rPr dirty="0" sz="1700" spc="1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the process of </a:t>
            </a:r>
            <a:r>
              <a:rPr dirty="0" sz="1700" spc="-5">
                <a:latin typeface="Times New Roman"/>
                <a:cs typeface="Times New Roman"/>
              </a:rPr>
              <a:t>moving</a:t>
            </a:r>
            <a:r>
              <a:rPr dirty="0" sz="1700" spc="1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data, applications,</a:t>
            </a:r>
            <a:r>
              <a:rPr dirty="0" sz="1700" spc="1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or</a:t>
            </a:r>
            <a:r>
              <a:rPr dirty="0" sz="1700" spc="-5">
                <a:latin typeface="Times New Roman"/>
                <a:cs typeface="Times New Roman"/>
              </a:rPr>
              <a:t> other</a:t>
            </a:r>
            <a:r>
              <a:rPr dirty="0" sz="1700">
                <a:latin typeface="Times New Roman"/>
                <a:cs typeface="Times New Roman"/>
              </a:rPr>
              <a:t> business</a:t>
            </a:r>
            <a:r>
              <a:rPr dirty="0" sz="1700" spc="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elements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from</a:t>
            </a:r>
            <a:r>
              <a:rPr dirty="0" sz="1700" spc="1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an </a:t>
            </a:r>
            <a:r>
              <a:rPr dirty="0" sz="1700" spc="-5">
                <a:latin typeface="Times New Roman"/>
                <a:cs typeface="Times New Roman"/>
              </a:rPr>
              <a:t>organization's </a:t>
            </a:r>
            <a:r>
              <a:rPr dirty="0" sz="1700" spc="-409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onsite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computers</a:t>
            </a:r>
            <a:r>
              <a:rPr dirty="0" sz="1700" spc="-1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to</a:t>
            </a:r>
            <a:r>
              <a:rPr dirty="0" sz="1700" spc="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the</a:t>
            </a:r>
            <a:r>
              <a:rPr dirty="0" sz="1700" spc="-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cloud,</a:t>
            </a:r>
            <a:r>
              <a:rPr dirty="0" sz="1700" spc="-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or</a:t>
            </a:r>
            <a:r>
              <a:rPr dirty="0" sz="1700" spc="-1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moving </a:t>
            </a:r>
            <a:r>
              <a:rPr dirty="0" sz="1700">
                <a:latin typeface="Times New Roman"/>
                <a:cs typeface="Times New Roman"/>
              </a:rPr>
              <a:t>them</a:t>
            </a:r>
            <a:r>
              <a:rPr dirty="0" sz="1700" spc="-5">
                <a:latin typeface="Times New Roman"/>
                <a:cs typeface="Times New Roman"/>
              </a:rPr>
              <a:t> from</a:t>
            </a:r>
            <a:r>
              <a:rPr dirty="0" sz="1700">
                <a:latin typeface="Times New Roman"/>
                <a:cs typeface="Times New Roman"/>
              </a:rPr>
              <a:t> one</a:t>
            </a:r>
            <a:r>
              <a:rPr dirty="0" sz="1700" spc="-1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cloud</a:t>
            </a:r>
            <a:r>
              <a:rPr dirty="0" sz="1700" spc="-1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environment</a:t>
            </a:r>
            <a:r>
              <a:rPr dirty="0" sz="1700" spc="-1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to</a:t>
            </a:r>
            <a:r>
              <a:rPr dirty="0" sz="1700" spc="10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Times New Roman"/>
                <a:cs typeface="Times New Roman"/>
              </a:rPr>
              <a:t>another.</a:t>
            </a:r>
            <a:endParaRPr sz="1700">
              <a:latin typeface="Times New Roman"/>
              <a:cs typeface="Times New Roman"/>
            </a:endParaRPr>
          </a:p>
          <a:p>
            <a:pPr marL="646430" marR="106045" indent="-287020">
              <a:lnSpc>
                <a:spcPct val="100000"/>
              </a:lnSpc>
              <a:buFont typeface="Wingdings"/>
              <a:buChar char=""/>
              <a:tabLst>
                <a:tab pos="647065" algn="l"/>
              </a:tabLst>
            </a:pPr>
            <a:r>
              <a:rPr dirty="0" sz="1700" spc="-5">
                <a:latin typeface="Times New Roman"/>
                <a:cs typeface="Times New Roman"/>
              </a:rPr>
              <a:t>Platform </a:t>
            </a:r>
            <a:r>
              <a:rPr dirty="0" sz="1700">
                <a:latin typeface="Times New Roman"/>
                <a:cs typeface="Times New Roman"/>
              </a:rPr>
              <a:t>as a </a:t>
            </a:r>
            <a:r>
              <a:rPr dirty="0" sz="1700" spc="-5">
                <a:latin typeface="Times New Roman"/>
                <a:cs typeface="Times New Roman"/>
              </a:rPr>
              <a:t>service </a:t>
            </a:r>
            <a:r>
              <a:rPr dirty="0" sz="1700">
                <a:latin typeface="Times New Roman"/>
                <a:cs typeface="Times New Roman"/>
              </a:rPr>
              <a:t>(PaaS) </a:t>
            </a:r>
            <a:r>
              <a:rPr dirty="0" sz="1700" spc="-5">
                <a:latin typeface="Times New Roman"/>
                <a:cs typeface="Times New Roman"/>
              </a:rPr>
              <a:t>is </a:t>
            </a:r>
            <a:r>
              <a:rPr dirty="0" sz="1700">
                <a:latin typeface="Times New Roman"/>
                <a:cs typeface="Times New Roman"/>
              </a:rPr>
              <a:t>a </a:t>
            </a:r>
            <a:r>
              <a:rPr dirty="0" sz="1700" spc="-5">
                <a:latin typeface="Times New Roman"/>
                <a:cs typeface="Times New Roman"/>
              </a:rPr>
              <a:t>complete </a:t>
            </a:r>
            <a:r>
              <a:rPr dirty="0" sz="1700">
                <a:latin typeface="Times New Roman"/>
                <a:cs typeface="Times New Roman"/>
              </a:rPr>
              <a:t>development and </a:t>
            </a:r>
            <a:r>
              <a:rPr dirty="0" sz="1700" spc="-5">
                <a:latin typeface="Times New Roman"/>
                <a:cs typeface="Times New Roman"/>
              </a:rPr>
              <a:t>deployment </a:t>
            </a:r>
            <a:r>
              <a:rPr dirty="0" sz="1700">
                <a:latin typeface="Times New Roman"/>
                <a:cs typeface="Times New Roman"/>
              </a:rPr>
              <a:t>environment </a:t>
            </a:r>
            <a:r>
              <a:rPr dirty="0" sz="1700" spc="-5">
                <a:latin typeface="Times New Roman"/>
                <a:cs typeface="Times New Roman"/>
              </a:rPr>
              <a:t>in </a:t>
            </a:r>
            <a:r>
              <a:rPr dirty="0" sz="1700">
                <a:latin typeface="Times New Roman"/>
                <a:cs typeface="Times New Roman"/>
              </a:rPr>
              <a:t>the cloud, </a:t>
            </a:r>
            <a:r>
              <a:rPr dirty="0" sz="1700" spc="-5">
                <a:latin typeface="Times New Roman"/>
                <a:cs typeface="Times New Roman"/>
              </a:rPr>
              <a:t>with </a:t>
            </a:r>
            <a:r>
              <a:rPr dirty="0" sz="1700">
                <a:latin typeface="Times New Roman"/>
                <a:cs typeface="Times New Roman"/>
              </a:rPr>
              <a:t> resources</a:t>
            </a:r>
            <a:r>
              <a:rPr dirty="0" sz="1700" spc="-2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that</a:t>
            </a:r>
            <a:r>
              <a:rPr dirty="0" sz="1700" spc="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enable</a:t>
            </a:r>
            <a:r>
              <a:rPr dirty="0" sz="1700" spc="-1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you</a:t>
            </a:r>
            <a:r>
              <a:rPr dirty="0" sz="1700" spc="-5">
                <a:latin typeface="Times New Roman"/>
                <a:cs typeface="Times New Roman"/>
              </a:rPr>
              <a:t> to</a:t>
            </a:r>
            <a:r>
              <a:rPr dirty="0" sz="1700" spc="1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deliver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everything</a:t>
            </a:r>
            <a:r>
              <a:rPr dirty="0" sz="1700" spc="-1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from</a:t>
            </a:r>
            <a:r>
              <a:rPr dirty="0" sz="1700" spc="1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simple</a:t>
            </a:r>
            <a:r>
              <a:rPr dirty="0" sz="1700" spc="1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cloud-based</a:t>
            </a:r>
            <a:r>
              <a:rPr dirty="0" sz="1700" spc="-1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apps</a:t>
            </a:r>
            <a:r>
              <a:rPr dirty="0" sz="1700" spc="-5">
                <a:latin typeface="Times New Roman"/>
                <a:cs typeface="Times New Roman"/>
              </a:rPr>
              <a:t> to</a:t>
            </a:r>
            <a:r>
              <a:rPr dirty="0" sz="1700" spc="1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sophisticated,</a:t>
            </a:r>
            <a:r>
              <a:rPr dirty="0" sz="1700" spc="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cloud-enabled </a:t>
            </a:r>
            <a:r>
              <a:rPr dirty="0" sz="1700" spc="-409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enterprise</a:t>
            </a:r>
            <a:r>
              <a:rPr dirty="0" sz="1700" spc="-1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applications.</a:t>
            </a:r>
            <a:endParaRPr sz="1700">
              <a:latin typeface="Times New Roman"/>
              <a:cs typeface="Times New Roman"/>
            </a:endParaRPr>
          </a:p>
          <a:p>
            <a:pPr marL="646430" marR="148590" indent="-28702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647065" algn="l"/>
              </a:tabLst>
            </a:pPr>
            <a:r>
              <a:rPr dirty="0" sz="1700">
                <a:latin typeface="Times New Roman"/>
                <a:cs typeface="Times New Roman"/>
              </a:rPr>
              <a:t>Software as a </a:t>
            </a:r>
            <a:r>
              <a:rPr dirty="0" sz="1700" spc="-5">
                <a:latin typeface="Times New Roman"/>
                <a:cs typeface="Times New Roman"/>
              </a:rPr>
              <a:t>service </a:t>
            </a:r>
            <a:r>
              <a:rPr dirty="0" sz="1700">
                <a:latin typeface="Times New Roman"/>
                <a:cs typeface="Times New Roman"/>
              </a:rPr>
              <a:t>(SaaS) </a:t>
            </a:r>
            <a:r>
              <a:rPr dirty="0" sz="1700" spc="-5">
                <a:latin typeface="Times New Roman"/>
                <a:cs typeface="Times New Roman"/>
              </a:rPr>
              <a:t>allows users to </a:t>
            </a:r>
            <a:r>
              <a:rPr dirty="0" sz="1700">
                <a:latin typeface="Times New Roman"/>
                <a:cs typeface="Times New Roman"/>
              </a:rPr>
              <a:t>connect </a:t>
            </a:r>
            <a:r>
              <a:rPr dirty="0" sz="1700" spc="-5">
                <a:latin typeface="Times New Roman"/>
                <a:cs typeface="Times New Roman"/>
              </a:rPr>
              <a:t>to </a:t>
            </a:r>
            <a:r>
              <a:rPr dirty="0" sz="1700">
                <a:latin typeface="Times New Roman"/>
                <a:cs typeface="Times New Roman"/>
              </a:rPr>
              <a:t>and use cloud-based apps over the </a:t>
            </a:r>
            <a:r>
              <a:rPr dirty="0" sz="1700" spc="-5">
                <a:latin typeface="Times New Roman"/>
                <a:cs typeface="Times New Roman"/>
              </a:rPr>
              <a:t>Internet. </a:t>
            </a:r>
            <a:r>
              <a:rPr dirty="0" sz="1700">
                <a:latin typeface="Times New Roman"/>
                <a:cs typeface="Times New Roman"/>
              </a:rPr>
              <a:t>Common </a:t>
            </a:r>
            <a:r>
              <a:rPr dirty="0" sz="1700" spc="-41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examples</a:t>
            </a:r>
            <a:r>
              <a:rPr dirty="0" sz="1700" spc="-1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are</a:t>
            </a:r>
            <a:r>
              <a:rPr dirty="0" sz="1700" spc="-2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email,</a:t>
            </a:r>
            <a:r>
              <a:rPr dirty="0" sz="1700" spc="1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calendaring</a:t>
            </a:r>
            <a:r>
              <a:rPr dirty="0" sz="1700" spc="-3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and</a:t>
            </a:r>
            <a:r>
              <a:rPr dirty="0" sz="1700" spc="-10">
                <a:latin typeface="Times New Roman"/>
                <a:cs typeface="Times New Roman"/>
              </a:rPr>
              <a:t> office</a:t>
            </a:r>
            <a:r>
              <a:rPr dirty="0" sz="1700" spc="-5">
                <a:latin typeface="Times New Roman"/>
                <a:cs typeface="Times New Roman"/>
              </a:rPr>
              <a:t> tools</a:t>
            </a:r>
            <a:r>
              <a:rPr dirty="0" sz="1700">
                <a:latin typeface="Times New Roman"/>
                <a:cs typeface="Times New Roman"/>
              </a:rPr>
              <a:t> such</a:t>
            </a:r>
            <a:r>
              <a:rPr dirty="0" sz="1700" spc="-5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as</a:t>
            </a:r>
            <a:r>
              <a:rPr dirty="0" sz="1700" spc="-1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Microsoft </a:t>
            </a:r>
            <a:r>
              <a:rPr dirty="0" sz="1700" spc="-10">
                <a:latin typeface="Times New Roman"/>
                <a:cs typeface="Times New Roman"/>
              </a:rPr>
              <a:t>Office</a:t>
            </a:r>
            <a:r>
              <a:rPr dirty="0" sz="1700" spc="-15">
                <a:latin typeface="Times New Roman"/>
                <a:cs typeface="Times New Roman"/>
              </a:rPr>
              <a:t> </a:t>
            </a:r>
            <a:r>
              <a:rPr dirty="0" sz="1700" spc="5">
                <a:latin typeface="Times New Roman"/>
                <a:cs typeface="Times New Roman"/>
              </a:rPr>
              <a:t>365</a:t>
            </a:r>
            <a:r>
              <a:rPr dirty="0" sz="1800" spc="5">
                <a:latin typeface="Times New Roman"/>
                <a:cs typeface="Times New Roman"/>
              </a:rPr>
              <a:t>.)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99908" y="1925573"/>
          <a:ext cx="10344150" cy="4743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7030"/>
                <a:gridCol w="5009515"/>
                <a:gridCol w="3687445"/>
              </a:tblGrid>
              <a:tr h="280670">
                <a:tc>
                  <a:txBody>
                    <a:bodyPr/>
                    <a:lstStyle/>
                    <a:p>
                      <a:pPr marL="71755">
                        <a:lnSpc>
                          <a:spcPts val="2110"/>
                        </a:lnSpc>
                      </a:pPr>
                      <a:r>
                        <a:rPr dirty="0" sz="1800" spc="-30" b="1">
                          <a:latin typeface="Times New Roman"/>
                          <a:cs typeface="Times New Roman"/>
                        </a:rPr>
                        <a:t>Topics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2110"/>
                        </a:lnSpc>
                      </a:pPr>
                      <a:r>
                        <a:rPr dirty="0" sz="1800" spc="-10" b="1">
                          <a:latin typeface="Times New Roman"/>
                          <a:cs typeface="Times New Roman"/>
                        </a:rPr>
                        <a:t>URL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88265">
                        <a:lnSpc>
                          <a:spcPts val="2110"/>
                        </a:lnSpc>
                      </a:pPr>
                      <a:r>
                        <a:rPr dirty="0" sz="1800" spc="-5" b="1">
                          <a:latin typeface="Times New Roman"/>
                          <a:cs typeface="Times New Roman"/>
                        </a:rPr>
                        <a:t>Notes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FC000"/>
                    </a:solidFill>
                  </a:tcPr>
                </a:tc>
              </a:tr>
              <a:tr h="819784">
                <a:tc>
                  <a:txBody>
                    <a:bodyPr/>
                    <a:lstStyle/>
                    <a:p>
                      <a:pPr marL="144780" marR="673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Cloud</a:t>
                      </a:r>
                      <a:r>
                        <a:rPr dirty="0" sz="1800" spc="-1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Delivery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Models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28270">
                    <a:lnL w="6350">
                      <a:solidFill>
                        <a:srgbClr val="FFC000"/>
                      </a:solidFill>
                      <a:prstDash val="solid"/>
                    </a:lnL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7955" marR="87947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ht</a:t>
                      </a:r>
                      <a:r>
                        <a:rPr dirty="0" u="sng" sz="1800" spc="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ps:/</a:t>
                      </a:r>
                      <a:r>
                        <a:rPr dirty="0" u="sng" sz="1800" spc="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doubl</a:t>
                      </a:r>
                      <a:r>
                        <a:rPr dirty="0" u="sng" sz="1800" spc="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horn</a:t>
                      </a:r>
                      <a:r>
                        <a:rPr dirty="0" u="sng" sz="1800" spc="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com/saa</a:t>
                      </a:r>
                      <a:r>
                        <a:rPr dirty="0" u="sng" sz="1800" spc="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-pa</a:t>
                      </a:r>
                      <a:r>
                        <a:rPr dirty="0" u="sng" sz="1800" spc="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-and-iaa</a:t>
                      </a:r>
                      <a:r>
                        <a:rPr dirty="0" u="sng" sz="1800" spc="-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- </a:t>
                      </a:r>
                      <a:r>
                        <a:rPr dirty="0" sz="180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understanding/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28270"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1290" marR="235585">
                        <a:lnSpc>
                          <a:spcPts val="2160"/>
                        </a:lnSpc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This link explains the three cloud 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delivery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models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 namely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SaaS, PaaS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IaaS.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FFC000"/>
                      </a:solidFill>
                      <a:prstDash val="solid"/>
                    </a:lnR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algn="r" marR="224790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Virtualization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716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https://www.techopedia.com/definition/719/virtualiz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ation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8735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1290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This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link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explains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virtualization.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7165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857377">
                <a:tc>
                  <a:txBody>
                    <a:bodyPr/>
                    <a:lstStyle/>
                    <a:p>
                      <a:pPr marL="144780" marR="221615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Service</a:t>
                      </a:r>
                      <a:r>
                        <a:rPr dirty="0" sz="1800" spc="-10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Level </a:t>
                      </a:r>
                      <a:r>
                        <a:rPr dirty="0" sz="1800" spc="-4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Agreement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4922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7955" marR="81280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ht</a:t>
                      </a:r>
                      <a:r>
                        <a:rPr dirty="0" u="sng" sz="1800" spc="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t</a:t>
                      </a: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p:</a:t>
                      </a:r>
                      <a:r>
                        <a:rPr dirty="0" u="sng" sz="1800" spc="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/</a:t>
                      </a: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/wha</a:t>
                      </a:r>
                      <a:r>
                        <a:rPr dirty="0" u="sng" sz="1800" spc="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t</a:t>
                      </a: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isc</a:t>
                      </a:r>
                      <a:r>
                        <a:rPr dirty="0" u="sng" sz="1800" spc="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l</a:t>
                      </a: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oud.com/cloud_depl</a:t>
                      </a:r>
                      <a:r>
                        <a:rPr dirty="0" u="sng" sz="1800" spc="-1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o</a:t>
                      </a:r>
                      <a:r>
                        <a:rPr dirty="0" u="sng" sz="1800" spc="1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y</a:t>
                      </a:r>
                      <a:r>
                        <a:rPr dirty="0" u="sng" sz="1800" spc="-1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m</a:t>
                      </a: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en</a:t>
                      </a:r>
                      <a:r>
                        <a:rPr dirty="0" u="sng" sz="1800" spc="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t</a:t>
                      </a: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_</a:t>
                      </a:r>
                      <a:r>
                        <a:rPr dirty="0" u="sng" sz="1800" spc="-1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m</a:t>
                      </a: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ode</a:t>
                      </a:r>
                      <a:r>
                        <a:rPr dirty="0" u="sng" sz="1800" spc="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l</a:t>
                      </a: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s/i </a:t>
                      </a:r>
                      <a:r>
                        <a:rPr dirty="0" sz="180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ndex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49225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1290" marR="6667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It contains links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explaining Private, 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Public,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Community,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Hybrid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other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deployment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models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cloud.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2065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644778"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141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IaaS</a:t>
                      </a:r>
                      <a:r>
                        <a:rPr dirty="0" sz="1800" spc="-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Storage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970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 marR="41211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ht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t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ps:/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/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securosis.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c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o</a:t>
                      </a: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m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/b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l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og/d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e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fendin</a:t>
                      </a:r>
                      <a:r>
                        <a:rPr dirty="0" u="sng" sz="1800" spc="2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g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-</a:t>
                      </a: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c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loud-data- </a:t>
                      </a:r>
                      <a:r>
                        <a:rPr dirty="0" sz="1800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4"/>
                        </a:rPr>
                        <a:t> 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how-iaas-storage-works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1275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1290" marR="3873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This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link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explains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types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storage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in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IaaS.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318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640054">
                <a:tc>
                  <a:txBody>
                    <a:bodyPr/>
                    <a:lstStyle/>
                    <a:p>
                      <a:pPr algn="r" marR="257810">
                        <a:lnSpc>
                          <a:spcPct val="100000"/>
                        </a:lnSpc>
                        <a:spcBef>
                          <a:spcPts val="140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IaaS</a:t>
                      </a:r>
                      <a:r>
                        <a:rPr dirty="0" sz="1800" spc="-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Security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780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 marR="8509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ht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t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ps:/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/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i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j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cs</a:t>
                      </a: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m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c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.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com/docs/p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a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per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s/Marc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h2014</a:t>
                      </a: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/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V3I3201 </a:t>
                      </a:r>
                      <a:r>
                        <a:rPr dirty="0" sz="1800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5"/>
                        </a:rPr>
                        <a:t> 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499a38.pdf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9369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1290" marR="259079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link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discusses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IaaS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security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issues.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64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8572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144780">
                        <a:lnSpc>
                          <a:spcPct val="100000"/>
                        </a:lnSpc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IaaS</a:t>
                      </a:r>
                      <a:r>
                        <a:rPr dirty="0" sz="1800" spc="-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benefits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 marR="109855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ht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t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ps:/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/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sta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t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e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t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e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c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h</a:t>
                      </a: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m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ag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a</a:t>
                      </a: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z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in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e</a:t>
                      </a: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.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com/article/2014/03/infras </a:t>
                      </a:r>
                      <a:r>
                        <a:rPr dirty="0" sz="1800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6"/>
                        </a:rPr>
                        <a:t> 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tructure-service-5-important-benefits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47955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1290" marR="476884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link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explains</a:t>
                      </a:r>
                      <a:r>
                        <a:rPr dirty="0" sz="18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5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important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benefits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800" spc="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IaaS.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49225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645668" y="1143457"/>
            <a:ext cx="218630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Document</a:t>
            </a:r>
            <a:r>
              <a:rPr dirty="0" sz="2400" spc="-5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Links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999232" y="1267967"/>
            <a:ext cx="513588" cy="47548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124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99908" y="1925573"/>
          <a:ext cx="10344150" cy="4743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5050"/>
                <a:gridCol w="4227195"/>
                <a:gridCol w="3801745"/>
              </a:tblGrid>
              <a:tr h="290195">
                <a:tc>
                  <a:txBody>
                    <a:bodyPr/>
                    <a:lstStyle/>
                    <a:p>
                      <a:pPr marL="81280">
                        <a:lnSpc>
                          <a:spcPts val="2130"/>
                        </a:lnSpc>
                        <a:spcBef>
                          <a:spcPts val="55"/>
                        </a:spcBef>
                      </a:pPr>
                      <a:r>
                        <a:rPr dirty="0" sz="1800" spc="-30" b="1">
                          <a:latin typeface="Times New Roman"/>
                          <a:cs typeface="Times New Roman"/>
                        </a:rPr>
                        <a:t>Topics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85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14629">
                        <a:lnSpc>
                          <a:spcPts val="2130"/>
                        </a:lnSpc>
                        <a:spcBef>
                          <a:spcPts val="55"/>
                        </a:spcBef>
                      </a:pPr>
                      <a:r>
                        <a:rPr dirty="0" sz="1800" spc="-10" b="1">
                          <a:latin typeface="Times New Roman"/>
                          <a:cs typeface="Times New Roman"/>
                        </a:rPr>
                        <a:t>URL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85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2130"/>
                        </a:lnSpc>
                        <a:spcBef>
                          <a:spcPts val="55"/>
                        </a:spcBef>
                      </a:pPr>
                      <a:r>
                        <a:rPr dirty="0" sz="1800" spc="-5" b="1">
                          <a:latin typeface="Times New Roman"/>
                          <a:cs typeface="Times New Roman"/>
                        </a:rPr>
                        <a:t>Notes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85">
                    <a:solidFill>
                      <a:srgbClr val="FFC000"/>
                    </a:solidFill>
                  </a:tcPr>
                </a:tc>
              </a:tr>
              <a:tr h="7456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Platform-as-a-Service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">
                    <a:lnL w="6350">
                      <a:solidFill>
                        <a:srgbClr val="FFC000"/>
                      </a:solidFill>
                      <a:prstDash val="solid"/>
                    </a:lnL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2875" marR="120142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ht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t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ps:/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/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a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z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ure.</a:t>
                      </a: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m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i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c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rosoft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.</a:t>
                      </a: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c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o</a:t>
                      </a: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m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/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e</a:t>
                      </a:r>
                      <a:r>
                        <a:rPr dirty="0" u="sng" sz="1800" spc="1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n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- </a:t>
                      </a:r>
                      <a:r>
                        <a:rPr dirty="0" sz="1800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2"/>
                        </a:rPr>
                        <a:t> 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in/overview/what-is-paas/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4615"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link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explains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PaaS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delivery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model.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27965">
                    <a:lnR w="6350">
                      <a:solidFill>
                        <a:srgbClr val="FFC000"/>
                      </a:solidFill>
                      <a:prstDash val="solid"/>
                    </a:lnR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582422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PaaS</a:t>
                      </a:r>
                      <a:r>
                        <a:rPr dirty="0" sz="18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Benefits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303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2875" marR="4445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https://rubygarage.org/blog/iaas-vs-paas-vs- </a:t>
                      </a:r>
                      <a:r>
                        <a:rPr dirty="0" sz="1800" spc="-434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3"/>
                        </a:rPr>
                        <a:t> </a:t>
                      </a: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saas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4604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This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link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explains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PaaS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 benfits.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4859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645668" y="1143457"/>
            <a:ext cx="218630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Document</a:t>
            </a:r>
            <a:r>
              <a:rPr dirty="0" sz="2400" spc="-5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Links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99232" y="1267967"/>
            <a:ext cx="513588" cy="47548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124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99908" y="1925573"/>
          <a:ext cx="10344150" cy="4743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2900"/>
                <a:gridCol w="4907915"/>
                <a:gridCol w="3811904"/>
              </a:tblGrid>
              <a:tr h="290195">
                <a:tc>
                  <a:txBody>
                    <a:bodyPr/>
                    <a:lstStyle/>
                    <a:p>
                      <a:pPr marL="81280">
                        <a:lnSpc>
                          <a:spcPts val="2130"/>
                        </a:lnSpc>
                        <a:spcBef>
                          <a:spcPts val="55"/>
                        </a:spcBef>
                      </a:pPr>
                      <a:r>
                        <a:rPr dirty="0" sz="1800" spc="-30" b="1">
                          <a:latin typeface="Times New Roman"/>
                          <a:cs typeface="Times New Roman"/>
                        </a:rPr>
                        <a:t>Topics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85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2130"/>
                        </a:lnSpc>
                        <a:spcBef>
                          <a:spcPts val="55"/>
                        </a:spcBef>
                      </a:pPr>
                      <a:r>
                        <a:rPr dirty="0" sz="1800" spc="-10" b="1">
                          <a:latin typeface="Times New Roman"/>
                          <a:cs typeface="Times New Roman"/>
                        </a:rPr>
                        <a:t>URL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85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800" spc="-5" b="1">
                          <a:latin typeface="Times New Roman"/>
                          <a:cs typeface="Times New Roman"/>
                        </a:rPr>
                        <a:t>Notes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">
                    <a:solidFill>
                      <a:srgbClr val="FFC000"/>
                    </a:solidFill>
                  </a:tcPr>
                </a:tc>
              </a:tr>
              <a:tr h="7456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SaaS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">
                    <a:lnL w="6350">
                      <a:solidFill>
                        <a:srgbClr val="FFC000"/>
                      </a:solidFill>
                      <a:prstDash val="solid"/>
                    </a:lnL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 marR="8382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ht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t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ps:/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/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a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z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ure.</a:t>
                      </a: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m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i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c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rosoft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.</a:t>
                      </a: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c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o</a:t>
                      </a: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m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/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e</a:t>
                      </a:r>
                      <a:r>
                        <a:rPr dirty="0" u="sng" sz="1800" spc="2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n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-in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/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ov</a:t>
                      </a: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e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rvi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e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w/wha</a:t>
                      </a: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t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-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i</a:t>
                      </a: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s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- </a:t>
                      </a:r>
                      <a:r>
                        <a:rPr dirty="0" sz="1800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2"/>
                        </a:rPr>
                        <a:t> </a:t>
                      </a: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saas/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4615"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6364" marR="762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This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link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gives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an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overwiew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 about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SaaS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model.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1440">
                    <a:lnR w="6350">
                      <a:solidFill>
                        <a:srgbClr val="FFC000"/>
                      </a:solidFill>
                      <a:prstDash val="solid"/>
                    </a:lnR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582422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SaaS</a:t>
                      </a:r>
                      <a:r>
                        <a:rPr dirty="0" sz="18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benefits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303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1195"/>
                        </a:spcBef>
                      </a:pP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https://www.workbooks.com/blog/benefits-of-saas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1765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This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link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explains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benefits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SaaS.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4859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8572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SaaS</a:t>
                      </a:r>
                      <a:r>
                        <a:rPr dirty="0" sz="18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Risks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71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 marR="4572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https://www.identropy.com/blog/IAM- </a:t>
                      </a:r>
                      <a:r>
                        <a:rPr dirty="0" sz="1800" spc="-5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4"/>
                        </a:rPr>
                        <a:t> 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blog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/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bid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/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97683/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4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-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SaaS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-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Risk</a:t>
                      </a: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s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-Ev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e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r</a:t>
                      </a:r>
                      <a:r>
                        <a:rPr dirty="0" u="sng" sz="1800" spc="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y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-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C</a:t>
                      </a: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S</a:t>
                      </a: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O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-Nee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d</a:t>
                      </a: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s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-to- </a:t>
                      </a:r>
                      <a:r>
                        <a:rPr dirty="0" sz="1800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4"/>
                        </a:rPr>
                        <a:t> </a:t>
                      </a: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Know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4604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6364" marR="65532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The link explains the risks to be 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considered</a:t>
                      </a:r>
                      <a:r>
                        <a:rPr dirty="0" sz="18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when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opting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SaaS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services.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143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644779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Office</a:t>
                      </a:r>
                      <a:r>
                        <a:rPr dirty="0" sz="18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365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8478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 marR="35052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https://www.wroffy.com/introduction-office-365- </a:t>
                      </a:r>
                      <a:r>
                        <a:rPr dirty="0" sz="1800" spc="-434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5"/>
                        </a:rPr>
                        <a:t> 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amazing-features/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572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6364" marR="53467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This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link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explains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features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benefits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office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 365.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2545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633526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Google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G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Suite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907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 marR="514984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ht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t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ps:/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/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blog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.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t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e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am</a:t>
                      </a: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w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av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e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.</a:t>
                      </a: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c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o</a:t>
                      </a: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m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/2016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/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09/30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/</a:t>
                      </a:r>
                      <a:r>
                        <a:rPr dirty="0" u="sng" sz="1800" spc="2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g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-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sui</a:t>
                      </a: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t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e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- </a:t>
                      </a:r>
                      <a:r>
                        <a:rPr dirty="0" sz="1800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6"/>
                        </a:rPr>
                        <a:t> 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review/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64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6364" marR="698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link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discusses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 aboutte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apps</a:t>
                      </a:r>
                      <a:r>
                        <a:rPr dirty="0" sz="1800" spc="4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Google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G suite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offers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7465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857288">
                <a:tc>
                  <a:txBody>
                    <a:bodyPr/>
                    <a:lstStyle/>
                    <a:p>
                      <a:pPr marL="154305" marR="457834">
                        <a:lnSpc>
                          <a:spcPct val="100000"/>
                        </a:lnSpc>
                        <a:spcBef>
                          <a:spcPts val="121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Ev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lu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ng 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SaaS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430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 marR="116839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https://searchcloudapplications.techtarget.com/tip/E </a:t>
                      </a:r>
                      <a:r>
                        <a:rPr dirty="0" sz="1800" spc="-434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7"/>
                        </a:rPr>
                        <a:t> </a:t>
                      </a: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valuating-SaaS-providers-Uncovering-vendor- </a:t>
                      </a:r>
                      <a:r>
                        <a:rPr dirty="0" sz="1800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7"/>
                        </a:rPr>
                        <a:t> 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weaknesses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24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6364" marR="52069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link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presents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evaluating</a:t>
                      </a:r>
                      <a:r>
                        <a:rPr dirty="0" sz="18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criteria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from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user’s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perspective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49225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645668" y="1143457"/>
            <a:ext cx="218630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Document</a:t>
            </a:r>
            <a:r>
              <a:rPr dirty="0" sz="2400" spc="-5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Links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999232" y="1267967"/>
            <a:ext cx="513588" cy="47548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124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7167" y="1286255"/>
            <a:ext cx="553212" cy="48310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159956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 b="1">
                <a:latin typeface="Times New Roman"/>
                <a:cs typeface="Times New Roman"/>
              </a:rPr>
              <a:t>Video</a:t>
            </a:r>
            <a:r>
              <a:rPr dirty="0" sz="2400" spc="-7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Links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124</a:t>
            </a:fld>
            <a:endParaRPr sz="12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099908" y="1925573"/>
          <a:ext cx="10344150" cy="4743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7820"/>
                <a:gridCol w="4974589"/>
                <a:gridCol w="3751579"/>
              </a:tblGrid>
              <a:tr h="280670">
                <a:tc>
                  <a:txBody>
                    <a:bodyPr/>
                    <a:lstStyle/>
                    <a:p>
                      <a:pPr marL="71755">
                        <a:lnSpc>
                          <a:spcPts val="2110"/>
                        </a:lnSpc>
                      </a:pPr>
                      <a:r>
                        <a:rPr dirty="0" sz="1800" spc="-30" b="1">
                          <a:latin typeface="Times New Roman"/>
                          <a:cs typeface="Times New Roman"/>
                        </a:rPr>
                        <a:t>Topics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ts val="2110"/>
                        </a:lnSpc>
                      </a:pPr>
                      <a:r>
                        <a:rPr dirty="0" sz="1800" spc="-10" b="1">
                          <a:latin typeface="Times New Roman"/>
                          <a:cs typeface="Times New Roman"/>
                        </a:rPr>
                        <a:t>URL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ts val="2110"/>
                        </a:lnSpc>
                      </a:pPr>
                      <a:r>
                        <a:rPr dirty="0" sz="1800" spc="-5" b="1">
                          <a:latin typeface="Times New Roman"/>
                          <a:cs typeface="Times New Roman"/>
                        </a:rPr>
                        <a:t>Notes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FC000"/>
                    </a:solidFill>
                  </a:tcPr>
                </a:tc>
              </a:tr>
              <a:tr h="745616">
                <a:tc>
                  <a:txBody>
                    <a:bodyPr/>
                    <a:lstStyle/>
                    <a:p>
                      <a:pPr marL="144780" marR="3810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Cloud</a:t>
                      </a:r>
                      <a:r>
                        <a:rPr dirty="0" sz="1800" spc="-1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Delivery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Models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1440">
                    <a:lnL w="6350">
                      <a:solidFill>
                        <a:srgbClr val="FFC000"/>
                      </a:solidFill>
                      <a:prstDash val="solid"/>
                    </a:lnL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dirty="0" u="sng" sz="1800" spc="-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https://</a:t>
                      </a:r>
                      <a:r>
                        <a:rPr dirty="0" u="sng" sz="1800" spc="-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www.youtube.com/watch?v=36zducUX16w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27965"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1610" marR="55753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Explains</a:t>
                      </a:r>
                      <a:r>
                        <a:rPr dirty="0" sz="18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three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types</a:t>
                      </a:r>
                      <a:r>
                        <a:rPr dirty="0" sz="18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cloud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services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–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SaaS, PaaS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 and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IaaS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1440">
                    <a:lnR w="6350">
                      <a:solidFill>
                        <a:srgbClr val="FFC000"/>
                      </a:solidFill>
                      <a:prstDash val="solid"/>
                    </a:lnR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582422">
                <a:tc>
                  <a:txBody>
                    <a:bodyPr/>
                    <a:lstStyle/>
                    <a:p>
                      <a:pPr algn="r" marR="196215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Virtualization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4859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https://www.youtube.com/watch?v=l0DfHUWMjsU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46685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1610" marR="419734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video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gives</a:t>
                      </a:r>
                      <a:r>
                        <a:rPr dirty="0" sz="18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an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introduction</a:t>
                      </a:r>
                      <a:r>
                        <a:rPr dirty="0" sz="18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to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virtualization</a:t>
                      </a:r>
                      <a:r>
                        <a:rPr dirty="0" sz="1800" spc="-6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in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cloud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computing.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143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857249"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Service</a:t>
                      </a:r>
                      <a:r>
                        <a:rPr dirty="0" sz="1800" spc="-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Level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44780">
                        <a:lnSpc>
                          <a:spcPct val="100000"/>
                        </a:lnSpc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Agreement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4859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118745">
                        <a:lnSpc>
                          <a:spcPct val="100000"/>
                        </a:lnSpc>
                      </a:pPr>
                      <a:r>
                        <a:rPr dirty="0" u="sng" sz="1800" spc="-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https://</a:t>
                      </a:r>
                      <a:r>
                        <a:rPr dirty="0" u="sng" sz="1800" spc="-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www.youtube.com/watch?v=TDqF11rRobg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27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1610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video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explains</a:t>
                      </a:r>
                      <a:r>
                        <a:rPr dirty="0" sz="18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service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level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81610">
                        <a:lnSpc>
                          <a:spcPct val="100000"/>
                        </a:lnSpc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agreement.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4859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644779"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141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IaaS</a:t>
                      </a:r>
                      <a:r>
                        <a:rPr dirty="0" sz="1800" spc="-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Storage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970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https://www.youtube.com/watch?v=KduoinBNru4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8435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1610" marR="36195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video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discusses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file,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block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object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storage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examples.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2545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633526">
                <a:tc>
                  <a:txBody>
                    <a:bodyPr/>
                    <a:lstStyle/>
                    <a:p>
                      <a:pPr algn="r" marR="228600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IaaS</a:t>
                      </a:r>
                      <a:r>
                        <a:rPr dirty="0" sz="1800" spc="-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Security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462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https://www.youtube.com/watch?v=13zrMe1immw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272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161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video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Iaas,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Paas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SaaS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security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81610">
                        <a:lnSpc>
                          <a:spcPct val="100000"/>
                        </a:lnSpc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models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683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8572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14478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IaaS</a:t>
                      </a:r>
                      <a:r>
                        <a:rPr dirty="0" sz="1800" spc="-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benefits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27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65405">
                        <a:lnSpc>
                          <a:spcPct val="100000"/>
                        </a:lnSpc>
                      </a:pP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8"/>
                        </a:rPr>
                        <a:t>https://www.youtube.com/watch?v=LwBOgT761iQ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1610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video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explains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IaaS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its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81610">
                        <a:lnSpc>
                          <a:spcPct val="100000"/>
                        </a:lnSpc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benefits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49225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7167" y="1286255"/>
            <a:ext cx="553212" cy="48310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159956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 b="1">
                <a:latin typeface="Times New Roman"/>
                <a:cs typeface="Times New Roman"/>
              </a:rPr>
              <a:t>Video</a:t>
            </a:r>
            <a:r>
              <a:rPr dirty="0" sz="2400" spc="-7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Links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124</a:t>
            </a:fld>
            <a:endParaRPr sz="12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099908" y="1925573"/>
          <a:ext cx="10344150" cy="4743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5515"/>
                <a:gridCol w="4876165"/>
                <a:gridCol w="3241675"/>
              </a:tblGrid>
              <a:tr h="280670">
                <a:tc>
                  <a:txBody>
                    <a:bodyPr/>
                    <a:lstStyle/>
                    <a:p>
                      <a:pPr marL="71755">
                        <a:lnSpc>
                          <a:spcPts val="2110"/>
                        </a:lnSpc>
                      </a:pPr>
                      <a:r>
                        <a:rPr dirty="0" sz="1800" spc="-30" b="1">
                          <a:latin typeface="Times New Roman"/>
                          <a:cs typeface="Times New Roman"/>
                        </a:rPr>
                        <a:t>Topics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ts val="2110"/>
                        </a:lnSpc>
                      </a:pPr>
                      <a:r>
                        <a:rPr dirty="0" sz="1800" spc="-10" b="1">
                          <a:latin typeface="Times New Roman"/>
                          <a:cs typeface="Times New Roman"/>
                        </a:rPr>
                        <a:t>URL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ts val="2110"/>
                        </a:lnSpc>
                      </a:pPr>
                      <a:r>
                        <a:rPr dirty="0" sz="1800" spc="-5" b="1">
                          <a:latin typeface="Times New Roman"/>
                          <a:cs typeface="Times New Roman"/>
                        </a:rPr>
                        <a:t>Notes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FC000"/>
                    </a:solidFill>
                  </a:tcPr>
                </a:tc>
              </a:tr>
              <a:tr h="745616"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Platform-as-a-Service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27965">
                    <a:lnL w="6350">
                      <a:solidFill>
                        <a:srgbClr val="FFC000"/>
                      </a:solidFill>
                      <a:prstDash val="solid"/>
                    </a:lnL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1785"/>
                        </a:spcBef>
                      </a:pP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https://www.youtube.com/watch?v=whx01vzmlns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26695"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340" marR="16446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video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gives</a:t>
                      </a:r>
                      <a:r>
                        <a:rPr dirty="0" sz="18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an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overview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PaaS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delivery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model.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1440">
                    <a:lnR w="6350">
                      <a:solidFill>
                        <a:srgbClr val="FFC000"/>
                      </a:solidFill>
                      <a:prstDash val="solid"/>
                    </a:lnR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582422"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PaaS</a:t>
                      </a:r>
                      <a:r>
                        <a:rPr dirty="0" sz="18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Benefits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4859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https://www.youtube.com/watch?v=OCuHYef5Tzk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46685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340" marR="5461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This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video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discusses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benefits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PaaS.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143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7167" y="1286255"/>
            <a:ext cx="553212" cy="48310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159956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 b="1">
                <a:latin typeface="Times New Roman"/>
                <a:cs typeface="Times New Roman"/>
              </a:rPr>
              <a:t>Video</a:t>
            </a:r>
            <a:r>
              <a:rPr dirty="0" sz="2400" spc="-7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Links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124</a:t>
            </a:fld>
            <a:endParaRPr sz="12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099908" y="1925573"/>
          <a:ext cx="10344150" cy="4743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5265"/>
                <a:gridCol w="5137785"/>
                <a:gridCol w="3710940"/>
              </a:tblGrid>
              <a:tr h="290195">
                <a:tc>
                  <a:txBody>
                    <a:bodyPr/>
                    <a:lstStyle/>
                    <a:p>
                      <a:pPr marL="81280">
                        <a:lnSpc>
                          <a:spcPts val="2130"/>
                        </a:lnSpc>
                        <a:spcBef>
                          <a:spcPts val="55"/>
                        </a:spcBef>
                      </a:pPr>
                      <a:r>
                        <a:rPr dirty="0" sz="1800" spc="-30" b="1">
                          <a:latin typeface="Times New Roman"/>
                          <a:cs typeface="Times New Roman"/>
                        </a:rPr>
                        <a:t>Topics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85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63195">
                        <a:lnSpc>
                          <a:spcPts val="2130"/>
                        </a:lnSpc>
                        <a:spcBef>
                          <a:spcPts val="55"/>
                        </a:spcBef>
                      </a:pPr>
                      <a:r>
                        <a:rPr dirty="0" sz="1800" spc="-10" b="1">
                          <a:latin typeface="Times New Roman"/>
                          <a:cs typeface="Times New Roman"/>
                        </a:rPr>
                        <a:t>URL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85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ts val="2130"/>
                        </a:lnSpc>
                        <a:spcBef>
                          <a:spcPts val="55"/>
                        </a:spcBef>
                      </a:pPr>
                      <a:r>
                        <a:rPr dirty="0" sz="1800" spc="-5" b="1">
                          <a:latin typeface="Times New Roman"/>
                          <a:cs typeface="Times New Roman"/>
                        </a:rPr>
                        <a:t>Notes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85">
                    <a:solidFill>
                      <a:srgbClr val="FFC000"/>
                    </a:solidFill>
                  </a:tcPr>
                </a:tc>
              </a:tr>
              <a:tr h="7456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SaaS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">
                    <a:lnL w="6350">
                      <a:solidFill>
                        <a:srgbClr val="FFC000"/>
                      </a:solidFill>
                      <a:prstDash val="solid"/>
                    </a:lnL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https://www.youtube.com/watch?v=zqABiwIjqPU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080"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0495" marR="29527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This</a:t>
                      </a:r>
                      <a:r>
                        <a:rPr dirty="0" sz="18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video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gives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an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overview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about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SaaS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model.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5885">
                    <a:lnR w="6350">
                      <a:solidFill>
                        <a:srgbClr val="FFC000"/>
                      </a:solidFill>
                      <a:prstDash val="solid"/>
                    </a:lnR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582422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SaaS</a:t>
                      </a:r>
                      <a:r>
                        <a:rPr dirty="0" sz="18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benefits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303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95"/>
                        </a:spcBef>
                      </a:pP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https://www.youtube.com/watch?v=j4jHIMhijNA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1765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0495" marR="25844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This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video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explains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benefits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risks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SaaS.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8572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Office</a:t>
                      </a:r>
                      <a:r>
                        <a:rPr dirty="0" sz="18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365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71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https://www.youtube.com/watch?v=ondmRYEKWcM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445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0495" marR="256540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This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video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explains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features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benefits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office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365.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367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644779">
                <a:tc>
                  <a:txBody>
                    <a:bodyPr/>
                    <a:lstStyle/>
                    <a:p>
                      <a:pPr marL="154305" marR="42735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Google</a:t>
                      </a:r>
                      <a:r>
                        <a:rPr dirty="0" sz="1800" spc="-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G </a:t>
                      </a:r>
                      <a:r>
                        <a:rPr dirty="0" sz="1800" spc="-4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Suite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762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https://www.youtube.com/watch?v=jMWrsRNveSI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8288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0495" marR="8001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video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gives</a:t>
                      </a:r>
                      <a:r>
                        <a:rPr dirty="0" sz="18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an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introduction</a:t>
                      </a:r>
                      <a:r>
                        <a:rPr dirty="0" sz="18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about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Google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G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 suite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7625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45764" y="1880616"/>
            <a:ext cx="5248655" cy="421081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736917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 b="1">
                <a:latin typeface="Times New Roman"/>
                <a:cs typeface="Times New Roman"/>
              </a:rPr>
              <a:t>Traditional</a:t>
            </a:r>
            <a:r>
              <a:rPr dirty="0" sz="2400" spc="-3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IT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vs.</a:t>
            </a:r>
            <a:r>
              <a:rPr dirty="0" sz="2400" spc="5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Cloud</a:t>
            </a:r>
            <a:r>
              <a:rPr dirty="0" sz="2400" b="1">
                <a:latin typeface="Times New Roman"/>
                <a:cs typeface="Times New Roman"/>
              </a:rPr>
              <a:t> Services</a:t>
            </a:r>
            <a:r>
              <a:rPr dirty="0" sz="2400" spc="-2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Model – </a:t>
            </a:r>
            <a:r>
              <a:rPr dirty="0" sz="2400" spc="-10" b="1">
                <a:latin typeface="Times New Roman"/>
                <a:cs typeface="Times New Roman"/>
              </a:rPr>
              <a:t>Pizza</a:t>
            </a:r>
            <a:r>
              <a:rPr dirty="0" sz="2400" spc="-11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Analogy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11662536" y="6465214"/>
            <a:ext cx="30988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124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1831339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E-Book</a:t>
            </a:r>
            <a:r>
              <a:rPr dirty="0" sz="2400" spc="-6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Links</a:t>
            </a:r>
            <a:endParaRPr sz="2400">
              <a:latin typeface="Times New Roman"/>
              <a:cs typeface="Times New Roman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99908" y="1925573"/>
          <a:ext cx="10344150" cy="4743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6825"/>
                <a:gridCol w="6290945"/>
                <a:gridCol w="2777489"/>
              </a:tblGrid>
              <a:tr h="290195">
                <a:tc>
                  <a:txBody>
                    <a:bodyPr/>
                    <a:lstStyle/>
                    <a:p>
                      <a:pPr marL="154305">
                        <a:lnSpc>
                          <a:spcPts val="2130"/>
                        </a:lnSpc>
                        <a:spcBef>
                          <a:spcPts val="55"/>
                        </a:spcBef>
                      </a:pPr>
                      <a:r>
                        <a:rPr dirty="0" sz="1800" spc="-30" b="1">
                          <a:latin typeface="Times New Roman"/>
                          <a:cs typeface="Times New Roman"/>
                        </a:rPr>
                        <a:t>Topics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85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310515">
                        <a:lnSpc>
                          <a:spcPts val="2130"/>
                        </a:lnSpc>
                        <a:spcBef>
                          <a:spcPts val="55"/>
                        </a:spcBef>
                      </a:pPr>
                      <a:r>
                        <a:rPr dirty="0" sz="1800" spc="-10" b="1">
                          <a:latin typeface="Times New Roman"/>
                          <a:cs typeface="Times New Roman"/>
                        </a:rPr>
                        <a:t>URL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85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46050">
                        <a:lnSpc>
                          <a:spcPts val="2130"/>
                        </a:lnSpc>
                        <a:spcBef>
                          <a:spcPts val="55"/>
                        </a:spcBef>
                      </a:pPr>
                      <a:r>
                        <a:rPr dirty="0" sz="1800" b="1">
                          <a:latin typeface="Times New Roman"/>
                          <a:cs typeface="Times New Roman"/>
                        </a:rPr>
                        <a:t>Page</a:t>
                      </a:r>
                      <a:r>
                        <a:rPr dirty="0" sz="1800" spc="-35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 b="1">
                          <a:latin typeface="Times New Roman"/>
                          <a:cs typeface="Times New Roman"/>
                        </a:rPr>
                        <a:t>Number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85">
                    <a:solidFill>
                      <a:srgbClr val="FFC000"/>
                    </a:solidFill>
                  </a:tcPr>
                </a:tc>
              </a:tr>
              <a:tr h="829309">
                <a:tc>
                  <a:txBody>
                    <a:bodyPr/>
                    <a:lstStyle/>
                    <a:p>
                      <a:pPr marL="154305" marR="302895">
                        <a:lnSpc>
                          <a:spcPct val="100000"/>
                        </a:lnSpc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Cloud 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Deliv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ry 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Models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FFC000"/>
                      </a:solidFill>
                      <a:prstDash val="solid"/>
                    </a:lnL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310515">
                        <a:lnSpc>
                          <a:spcPct val="100000"/>
                        </a:lnSpc>
                      </a:pPr>
                      <a:r>
                        <a:rPr dirty="0" u="sng" sz="1800" spc="-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http://www.nortonaudio.com/Ficheiros/111840873X_Cloud.pdf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445"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146050">
                        <a:lnSpc>
                          <a:spcPct val="100000"/>
                        </a:lnSpc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Page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29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31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445">
                    <a:lnR w="6350">
                      <a:solidFill>
                        <a:srgbClr val="FFC000"/>
                      </a:solidFill>
                      <a:prstDash val="solid"/>
                    </a:lnR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582422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IaaS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303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0515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dirty="0" u="sng" sz="1800" spc="-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http://www.nortonaudio.com/Ficheiros/111840873X_Cloud.pdf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3035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Page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39-41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3035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857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PaaS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71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310515">
                        <a:lnSpc>
                          <a:spcPct val="100000"/>
                        </a:lnSpc>
                      </a:pPr>
                      <a:r>
                        <a:rPr dirty="0" u="sng" sz="1800" spc="-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http://www.nortonaudio.com/Ficheiros/111840873X_Cloud.pdf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715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146050">
                        <a:lnSpc>
                          <a:spcPct val="100000"/>
                        </a:lnSpc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Page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35-39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715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644779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SaaS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8478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051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dirty="0" u="sng" sz="1800" spc="-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http://www.nortonaudio.com/Ficheiros/111840873X_Cloud.pdf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84785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Page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32-34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84785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6925945" cy="3399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Self-Assessment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080"/>
              </a:spcBef>
              <a:buAutoNum type="arabicPeriod"/>
              <a:tabLst>
                <a:tab pos="807085" algn="l"/>
                <a:tab pos="807720" algn="l"/>
              </a:tabLst>
            </a:pP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three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models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defined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by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NIST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does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not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include: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 spc="-5">
                <a:latin typeface="Times New Roman"/>
                <a:cs typeface="Times New Roman"/>
              </a:rPr>
              <a:t>Infrastructure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 spc="-5">
                <a:latin typeface="Times New Roman"/>
                <a:cs typeface="Times New Roman"/>
              </a:rPr>
              <a:t>Information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spcBef>
                <a:spcPts val="5"/>
              </a:spcBef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Software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Platform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Answer: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Information</a:t>
            </a:r>
            <a:r>
              <a:rPr dirty="0" sz="2000" spc="-4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as</a:t>
            </a:r>
            <a:r>
              <a:rPr dirty="0" sz="2000" spc="-3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</a:t>
            </a:r>
            <a:r>
              <a:rPr dirty="0" sz="2000" spc="-1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6722745" cy="3399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Self-Assessment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080"/>
              </a:spcBef>
              <a:buAutoNum type="arabicPeriod" startAt="2"/>
              <a:tabLst>
                <a:tab pos="807085" algn="l"/>
                <a:tab pos="807720" algn="l"/>
              </a:tabLst>
            </a:pP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service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used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by developers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develop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applications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2"/>
            </a:pPr>
            <a:endParaRPr sz="205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SaaS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IaaS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spcBef>
                <a:spcPts val="5"/>
              </a:spcBef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PaaS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Daas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Answer: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PaaS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4145915" cy="2789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Self-Assessment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080"/>
              </a:spcBef>
              <a:buAutoNum type="arabicPeriod" startAt="3"/>
              <a:tabLst>
                <a:tab pos="807085" algn="l"/>
                <a:tab pos="807720" algn="l"/>
              </a:tabLst>
            </a:pPr>
            <a:r>
              <a:rPr dirty="0" sz="2000">
                <a:latin typeface="Times New Roman"/>
                <a:cs typeface="Times New Roman"/>
              </a:rPr>
              <a:t>HaaS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stands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3"/>
            </a:pPr>
            <a:endParaRPr sz="205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Hardware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 spc="-5">
                <a:latin typeface="Times New Roman"/>
                <a:cs typeface="Times New Roman"/>
              </a:rPr>
              <a:t>Home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network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Answer: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Hardware</a:t>
            </a:r>
            <a:r>
              <a:rPr dirty="0" sz="2000" spc="-3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as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6475095" cy="2789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Self-Assessment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080"/>
              </a:spcBef>
              <a:buAutoNum type="arabicPeriod" startAt="4"/>
              <a:tabLst>
                <a:tab pos="807085" algn="l"/>
                <a:tab pos="807720" algn="l"/>
                <a:tab pos="1759585" algn="l"/>
              </a:tabLst>
            </a:pPr>
            <a:r>
              <a:rPr dirty="0" u="sng" sz="20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20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2000" spc="-5">
                <a:latin typeface="Times New Roman"/>
                <a:cs typeface="Times New Roman"/>
              </a:rPr>
              <a:t>model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delivers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all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IT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components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4"/>
            </a:pPr>
            <a:endParaRPr sz="205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PaaS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SaaS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Answer: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SaaS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010" y="2722879"/>
            <a:ext cx="640651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 b="1">
                <a:latin typeface="Arial"/>
                <a:cs typeface="Arial"/>
              </a:rPr>
              <a:t>Infrastructure</a:t>
            </a:r>
            <a:r>
              <a:rPr dirty="0" sz="4000" spc="20" b="1">
                <a:latin typeface="Arial"/>
                <a:cs typeface="Arial"/>
              </a:rPr>
              <a:t> </a:t>
            </a:r>
            <a:r>
              <a:rPr dirty="0" sz="4000" spc="-5" b="1">
                <a:latin typeface="Arial"/>
                <a:cs typeface="Arial"/>
              </a:rPr>
              <a:t>as a</a:t>
            </a:r>
            <a:r>
              <a:rPr dirty="0" sz="4000" spc="-15" b="1">
                <a:latin typeface="Arial"/>
                <a:cs typeface="Arial"/>
              </a:rPr>
              <a:t> </a:t>
            </a:r>
            <a:r>
              <a:rPr dirty="0" sz="4000" spc="-5" b="1">
                <a:latin typeface="Arial"/>
                <a:cs typeface="Arial"/>
              </a:rPr>
              <a:t>Service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 b="1">
                <a:latin typeface="Arial"/>
                <a:cs typeface="Arial"/>
              </a:rPr>
              <a:t>Cloud</a:t>
            </a:r>
            <a:r>
              <a:rPr dirty="0" sz="2400" spc="-60" b="1">
                <a:latin typeface="Arial"/>
                <a:cs typeface="Arial"/>
              </a:rPr>
              <a:t> </a:t>
            </a:r>
            <a:r>
              <a:rPr dirty="0" sz="2400" spc="-25" b="1">
                <a:latin typeface="Arial"/>
                <a:cs typeface="Arial"/>
              </a:rPr>
              <a:t>Delivery</a:t>
            </a:r>
            <a:r>
              <a:rPr dirty="0" sz="2400" spc="-40" b="1">
                <a:latin typeface="Arial"/>
                <a:cs typeface="Arial"/>
              </a:rPr>
              <a:t> </a:t>
            </a:r>
            <a:r>
              <a:rPr dirty="0" sz="2400" spc="-25" b="1">
                <a:latin typeface="Arial"/>
                <a:cs typeface="Arial"/>
              </a:rPr>
              <a:t>Models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4006215" cy="4029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IaaS</a:t>
            </a:r>
            <a:endParaRPr sz="240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spcBef>
                <a:spcPts val="2235"/>
              </a:spcBef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2000">
                <a:latin typeface="Times New Roman"/>
                <a:cs typeface="Times New Roman"/>
              </a:rPr>
              <a:t>Platform</a:t>
            </a:r>
            <a:r>
              <a:rPr dirty="0" sz="2000" spc="-7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Virtualization</a:t>
            </a:r>
            <a:endParaRPr sz="200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2000">
                <a:latin typeface="Times New Roman"/>
                <a:cs typeface="Times New Roman"/>
              </a:rPr>
              <a:t>Ser</a:t>
            </a:r>
            <a:r>
              <a:rPr dirty="0" sz="2000" spc="5">
                <a:latin typeface="Times New Roman"/>
                <a:cs typeface="Times New Roman"/>
              </a:rPr>
              <a:t>v</a:t>
            </a:r>
            <a:r>
              <a:rPr dirty="0" sz="2000">
                <a:latin typeface="Times New Roman"/>
                <a:cs typeface="Times New Roman"/>
              </a:rPr>
              <a:t>i</a:t>
            </a:r>
            <a:r>
              <a:rPr dirty="0" sz="2000" spc="-10">
                <a:latin typeface="Times New Roman"/>
                <a:cs typeface="Times New Roman"/>
              </a:rPr>
              <a:t>c</a:t>
            </a:r>
            <a:r>
              <a:rPr dirty="0" sz="2000">
                <a:latin typeface="Times New Roman"/>
                <a:cs typeface="Times New Roman"/>
              </a:rPr>
              <a:t>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Level</a:t>
            </a:r>
            <a:r>
              <a:rPr dirty="0" sz="2000" spc="-1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10">
                <a:latin typeface="Times New Roman"/>
                <a:cs typeface="Times New Roman"/>
              </a:rPr>
              <a:t>g</a:t>
            </a:r>
            <a:r>
              <a:rPr dirty="0" sz="2000">
                <a:latin typeface="Times New Roman"/>
                <a:cs typeface="Times New Roman"/>
              </a:rPr>
              <a:t>ree</a:t>
            </a:r>
            <a:r>
              <a:rPr dirty="0" sz="2000" spc="-25">
                <a:latin typeface="Times New Roman"/>
                <a:cs typeface="Times New Roman"/>
              </a:rPr>
              <a:t>m</a:t>
            </a:r>
            <a:r>
              <a:rPr dirty="0" sz="2000">
                <a:latin typeface="Times New Roman"/>
                <a:cs typeface="Times New Roman"/>
              </a:rPr>
              <a:t>ent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(SLA)</a:t>
            </a:r>
            <a:endParaRPr sz="200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2000">
                <a:latin typeface="Times New Roman"/>
                <a:cs typeface="Times New Roman"/>
              </a:rPr>
              <a:t>IaaS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Networking</a:t>
            </a:r>
            <a:endParaRPr sz="200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2000" spc="-15">
                <a:latin typeface="Times New Roman"/>
                <a:cs typeface="Times New Roman"/>
              </a:rPr>
              <a:t>Virtual</a:t>
            </a:r>
            <a:r>
              <a:rPr dirty="0" sz="2000" spc="-6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Private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endParaRPr sz="200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2000">
                <a:latin typeface="Times New Roman"/>
                <a:cs typeface="Times New Roman"/>
              </a:rPr>
              <a:t>IaaS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Storage</a:t>
            </a:r>
            <a:endParaRPr sz="200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2000">
                <a:latin typeface="Times New Roman"/>
                <a:cs typeface="Times New Roman"/>
              </a:rPr>
              <a:t>IaaS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Security</a:t>
            </a:r>
            <a:endParaRPr sz="200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Data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Protection</a:t>
            </a:r>
            <a:endParaRPr sz="200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Pricing</a:t>
            </a:r>
            <a:endParaRPr sz="200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Migration</a:t>
            </a:r>
            <a:endParaRPr sz="200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2000">
                <a:latin typeface="Times New Roman"/>
                <a:cs typeface="Times New Roman"/>
              </a:rPr>
              <a:t>IaaS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Benefits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5">
                <a:latin typeface="Times New Roman"/>
                <a:cs typeface="Times New Roman"/>
              </a:rPr>
              <a:t> Risks</a:t>
            </a:r>
            <a:endParaRPr sz="200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2000">
                <a:latin typeface="Times New Roman"/>
                <a:cs typeface="Times New Roman"/>
              </a:rPr>
              <a:t>IaaS</a:t>
            </a:r>
            <a:r>
              <a:rPr dirty="0" sz="2000" spc="-6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Examples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1817984" y="6465214"/>
            <a:ext cx="15367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2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10457815" cy="13150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AIM: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00">
              <a:latin typeface="Times New Roman"/>
              <a:cs typeface="Times New Roman"/>
            </a:endParaRPr>
          </a:p>
          <a:p>
            <a:pPr marL="474345">
              <a:lnSpc>
                <a:spcPct val="100000"/>
              </a:lnSpc>
            </a:pPr>
            <a:r>
              <a:rPr dirty="0" sz="2000" spc="-75">
                <a:latin typeface="Times New Roman"/>
                <a:cs typeface="Times New Roman"/>
              </a:rPr>
              <a:t>To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provide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students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with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good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understanding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benefits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risks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different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delivery</a:t>
            </a:r>
            <a:endParaRPr sz="2000">
              <a:latin typeface="Times New Roman"/>
              <a:cs typeface="Times New Roman"/>
            </a:endParaRPr>
          </a:p>
          <a:p>
            <a:pPr marL="474345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latin typeface="Times New Roman"/>
                <a:cs typeface="Times New Roman"/>
              </a:rPr>
              <a:t>models.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8661400" cy="4029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Why</a:t>
            </a:r>
            <a:r>
              <a:rPr dirty="0" sz="2400" spc="-1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do</a:t>
            </a:r>
            <a:r>
              <a:rPr dirty="0" sz="2400" spc="-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companies</a:t>
            </a:r>
            <a:r>
              <a:rPr dirty="0" sz="2400" spc="-5" b="1">
                <a:latin typeface="Times New Roman"/>
                <a:cs typeface="Times New Roman"/>
              </a:rPr>
              <a:t> </a:t>
            </a:r>
            <a:r>
              <a:rPr dirty="0" sz="2400" spc="-15" b="1">
                <a:latin typeface="Times New Roman"/>
                <a:cs typeface="Times New Roman"/>
              </a:rPr>
              <a:t>rent</a:t>
            </a:r>
            <a:r>
              <a:rPr dirty="0" sz="2400" b="1">
                <a:latin typeface="Times New Roman"/>
                <a:cs typeface="Times New Roman"/>
              </a:rPr>
              <a:t> external</a:t>
            </a:r>
            <a:r>
              <a:rPr dirty="0" sz="2400" spc="-45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infrastructure?</a:t>
            </a:r>
            <a:endParaRPr sz="2400">
              <a:latin typeface="Times New Roman"/>
              <a:cs typeface="Times New Roman"/>
            </a:endParaRPr>
          </a:p>
          <a:p>
            <a:pPr marL="356870">
              <a:lnSpc>
                <a:spcPct val="100000"/>
              </a:lnSpc>
              <a:spcBef>
                <a:spcPts val="2235"/>
              </a:spcBef>
            </a:pPr>
            <a:r>
              <a:rPr dirty="0" sz="2000">
                <a:latin typeface="Times New Roman"/>
                <a:cs typeface="Times New Roman"/>
              </a:rPr>
              <a:t>There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four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reasons: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156970" indent="-343535">
              <a:lnSpc>
                <a:spcPct val="100000"/>
              </a:lnSpc>
              <a:buFont typeface="Arial MT"/>
              <a:buChar char="•"/>
              <a:tabLst>
                <a:tab pos="1156970" algn="l"/>
                <a:tab pos="1157605" algn="l"/>
              </a:tabLst>
            </a:pPr>
            <a:r>
              <a:rPr dirty="0" sz="2000" spc="-5" b="1">
                <a:latin typeface="Times New Roman"/>
                <a:cs typeface="Times New Roman"/>
              </a:rPr>
              <a:t>Price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–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renting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15">
                <a:latin typeface="Times New Roman"/>
                <a:cs typeface="Times New Roman"/>
              </a:rPr>
              <a:t>cheaper.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1156970" indent="-343535">
              <a:lnSpc>
                <a:spcPct val="100000"/>
              </a:lnSpc>
              <a:buFont typeface="Arial MT"/>
              <a:buChar char="•"/>
              <a:tabLst>
                <a:tab pos="1156970" algn="l"/>
                <a:tab pos="1157605" algn="l"/>
              </a:tabLst>
            </a:pPr>
            <a:r>
              <a:rPr dirty="0" sz="2000" spc="-5" b="1">
                <a:latin typeface="Times New Roman"/>
                <a:cs typeface="Times New Roman"/>
              </a:rPr>
              <a:t>Aggregation</a:t>
            </a:r>
            <a:r>
              <a:rPr dirty="0" sz="2000" spc="-3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of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Resources</a:t>
            </a:r>
            <a:r>
              <a:rPr dirty="0" sz="2000" spc="-10" b="1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–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helps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scaling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resources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up or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down.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1156970" marR="735965" indent="-342900">
              <a:lnSpc>
                <a:spcPct val="100000"/>
              </a:lnSpc>
              <a:buFont typeface="Arial MT"/>
              <a:buChar char="•"/>
              <a:tabLst>
                <a:tab pos="1156970" algn="l"/>
                <a:tab pos="1157605" algn="l"/>
              </a:tabLst>
            </a:pPr>
            <a:r>
              <a:rPr dirty="0" sz="2000" b="1">
                <a:latin typeface="Times New Roman"/>
                <a:cs typeface="Times New Roman"/>
              </a:rPr>
              <a:t>Speed</a:t>
            </a:r>
            <a:r>
              <a:rPr dirty="0" sz="2000" spc="-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of</a:t>
            </a:r>
            <a:r>
              <a:rPr dirty="0" sz="2000" spc="-1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Deployment</a:t>
            </a:r>
            <a:r>
              <a:rPr dirty="0" sz="2000" spc="-30" b="1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– no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overhead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maintenance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means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faster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deployment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products.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1156970" indent="-343535">
              <a:lnSpc>
                <a:spcPct val="100000"/>
              </a:lnSpc>
              <a:buFont typeface="Arial MT"/>
              <a:buChar char="•"/>
              <a:tabLst>
                <a:tab pos="1156970" algn="l"/>
                <a:tab pos="1157605" algn="l"/>
              </a:tabLst>
            </a:pPr>
            <a:r>
              <a:rPr dirty="0" sz="2000" b="1">
                <a:latin typeface="Times New Roman"/>
                <a:cs typeface="Times New Roman"/>
              </a:rPr>
              <a:t>Security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–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providers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take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care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security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issues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such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Denial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endParaRPr sz="2000">
              <a:latin typeface="Times New Roman"/>
              <a:cs typeface="Times New Roman"/>
            </a:endParaRPr>
          </a:p>
          <a:p>
            <a:pPr marL="115697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service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attacks.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10269220" cy="43345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Overview</a:t>
            </a:r>
            <a:r>
              <a:rPr dirty="0" sz="2400" spc="-3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of</a:t>
            </a:r>
            <a:r>
              <a:rPr dirty="0" sz="2400" spc="-5" b="1">
                <a:latin typeface="Times New Roman"/>
                <a:cs typeface="Times New Roman"/>
              </a:rPr>
              <a:t> Infrastructure</a:t>
            </a:r>
            <a:r>
              <a:rPr dirty="0" sz="2400" spc="-2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as</a:t>
            </a:r>
            <a:r>
              <a:rPr dirty="0" sz="2400" spc="-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Service:</a:t>
            </a:r>
            <a:endParaRPr sz="240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spcBef>
                <a:spcPts val="2235"/>
              </a:spcBef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2000" spc="-5">
                <a:latin typeface="Times New Roman"/>
                <a:cs typeface="Times New Roman"/>
              </a:rPr>
              <a:t>Infrastructure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also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called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Hardware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(HaaS).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99770" marR="5080" indent="-342900">
              <a:lnSpc>
                <a:spcPct val="100000"/>
              </a:lnSpc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2000" spc="-15">
                <a:latin typeface="Times New Roman"/>
                <a:cs typeface="Times New Roman"/>
              </a:rPr>
              <a:t>Virtualized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resources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(CPU,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 spc="-30">
                <a:latin typeface="Times New Roman"/>
                <a:cs typeface="Times New Roman"/>
              </a:rPr>
              <a:t>memory,</a:t>
            </a:r>
            <a:r>
              <a:rPr dirty="0" sz="2000" spc="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storage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eventually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substrates)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are used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(on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pay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per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basis)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by applications.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99770" marR="76200" indent="-342900">
              <a:lnSpc>
                <a:spcPct val="100000"/>
              </a:lnSpc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2000">
                <a:latin typeface="Times New Roman"/>
                <a:cs typeface="Times New Roman"/>
              </a:rPr>
              <a:t>IaaS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helps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you</a:t>
            </a:r>
            <a:r>
              <a:rPr dirty="0" sz="2000">
                <a:latin typeface="Times New Roman"/>
                <a:cs typeface="Times New Roman"/>
              </a:rPr>
              <a:t> avoid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expense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 </a:t>
            </a:r>
            <a:r>
              <a:rPr dirty="0" sz="2000" spc="-5">
                <a:latin typeface="Times New Roman"/>
                <a:cs typeface="Times New Roman"/>
              </a:rPr>
              <a:t>complexity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buying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managing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your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own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physical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servers and other data center </a:t>
            </a:r>
            <a:r>
              <a:rPr dirty="0" sz="2000" spc="-5">
                <a:latin typeface="Times New Roman"/>
                <a:cs typeface="Times New Roman"/>
              </a:rPr>
              <a:t>infrastructure. </a:t>
            </a:r>
            <a:r>
              <a:rPr dirty="0" sz="2000">
                <a:latin typeface="Times New Roman"/>
                <a:cs typeface="Times New Roman"/>
              </a:rPr>
              <a:t>Each resource is </a:t>
            </a:r>
            <a:r>
              <a:rPr dirty="0" sz="2000" spc="-5">
                <a:latin typeface="Times New Roman"/>
                <a:cs typeface="Times New Roman"/>
              </a:rPr>
              <a:t>offered </a:t>
            </a:r>
            <a:r>
              <a:rPr dirty="0" sz="2000">
                <a:latin typeface="Times New Roman"/>
                <a:cs typeface="Times New Roman"/>
              </a:rPr>
              <a:t>as a separate service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component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 you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only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need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rent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particular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one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long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you need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it.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99770" marR="44450" indent="-342900">
              <a:lnSpc>
                <a:spcPct val="100000"/>
              </a:lnSpc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2000" spc="-15">
                <a:latin typeface="Times New Roman"/>
                <a:cs typeface="Times New Roman"/>
              </a:rPr>
              <a:t>Currently, </a:t>
            </a:r>
            <a:r>
              <a:rPr dirty="0" sz="2000">
                <a:latin typeface="Times New Roman"/>
                <a:cs typeface="Times New Roman"/>
              </a:rPr>
              <a:t>the </a:t>
            </a:r>
            <a:r>
              <a:rPr dirty="0" sz="2000" spc="-5">
                <a:latin typeface="Times New Roman"/>
                <a:cs typeface="Times New Roman"/>
              </a:rPr>
              <a:t>most </a:t>
            </a:r>
            <a:r>
              <a:rPr dirty="0" sz="2000">
                <a:latin typeface="Times New Roman"/>
                <a:cs typeface="Times New Roman"/>
              </a:rPr>
              <a:t>high-profile IaaS operation is </a:t>
            </a:r>
            <a:r>
              <a:rPr dirty="0" sz="2000" spc="-10" b="1">
                <a:latin typeface="Times New Roman"/>
                <a:cs typeface="Times New Roman"/>
              </a:rPr>
              <a:t>Amazon’s </a:t>
            </a:r>
            <a:r>
              <a:rPr dirty="0" sz="2000" b="1">
                <a:latin typeface="Times New Roman"/>
                <a:cs typeface="Times New Roman"/>
              </a:rPr>
              <a:t>Elastic Compute Cloud </a:t>
            </a:r>
            <a:r>
              <a:rPr dirty="0" sz="2000" spc="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(Amazon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EC2)</a:t>
            </a:r>
            <a:r>
              <a:rPr dirty="0" sz="2000">
                <a:latin typeface="Times New Roman"/>
                <a:cs typeface="Times New Roman"/>
              </a:rPr>
              <a:t>.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It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provides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45">
                <a:latin typeface="Times New Roman"/>
                <a:cs typeface="Times New Roman"/>
              </a:rPr>
              <a:t>Web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interface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that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allows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customers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access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virtual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machines.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EC2 </a:t>
            </a:r>
            <a:r>
              <a:rPr dirty="0" sz="2000" spc="-5">
                <a:latin typeface="Times New Roman"/>
                <a:cs typeface="Times New Roman"/>
              </a:rPr>
              <a:t>offers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scalability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under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user’s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control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with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user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paying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resources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by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20">
                <a:latin typeface="Times New Roman"/>
                <a:cs typeface="Times New Roman"/>
              </a:rPr>
              <a:t>hour.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10551160" cy="5248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Common</a:t>
            </a:r>
            <a:r>
              <a:rPr dirty="0" sz="2400" b="1">
                <a:latin typeface="Times New Roman"/>
                <a:cs typeface="Times New Roman"/>
              </a:rPr>
              <a:t> IaaS</a:t>
            </a:r>
            <a:r>
              <a:rPr dirty="0" sz="2400" spc="-5" b="1">
                <a:latin typeface="Times New Roman"/>
                <a:cs typeface="Times New Roman"/>
              </a:rPr>
              <a:t> Business</a:t>
            </a:r>
            <a:r>
              <a:rPr dirty="0" sz="2400" spc="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Scenarios</a:t>
            </a:r>
            <a:endParaRPr sz="2400">
              <a:latin typeface="Times New Roman"/>
              <a:cs typeface="Times New Roman"/>
            </a:endParaRPr>
          </a:p>
          <a:p>
            <a:pPr marL="356870">
              <a:lnSpc>
                <a:spcPct val="100000"/>
              </a:lnSpc>
              <a:spcBef>
                <a:spcPts val="2235"/>
              </a:spcBef>
            </a:pPr>
            <a:r>
              <a:rPr dirty="0" sz="2000">
                <a:latin typeface="Times New Roman"/>
                <a:cs typeface="Times New Roman"/>
              </a:rPr>
              <a:t>Businesses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IaaS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814069" marR="301625" indent="-457200">
              <a:lnSpc>
                <a:spcPct val="100000"/>
              </a:lnSpc>
              <a:buAutoNum type="arabicPeriod"/>
              <a:tabLst>
                <a:tab pos="814069" algn="l"/>
                <a:tab pos="814705" algn="l"/>
              </a:tabLst>
            </a:pPr>
            <a:r>
              <a:rPr dirty="0" sz="2000" spc="-45" b="1">
                <a:latin typeface="Times New Roman"/>
                <a:cs typeface="Times New Roman"/>
              </a:rPr>
              <a:t>Test</a:t>
            </a:r>
            <a:r>
              <a:rPr dirty="0" sz="2000" b="1">
                <a:latin typeface="Times New Roman"/>
                <a:cs typeface="Times New Roman"/>
              </a:rPr>
              <a:t> and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Development</a:t>
            </a:r>
            <a:r>
              <a:rPr dirty="0" sz="2000">
                <a:latin typeface="Times New Roman"/>
                <a:cs typeface="Times New Roman"/>
              </a:rPr>
              <a:t>: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test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environments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 be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quickly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setup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dismantled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result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which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new applications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 brought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market </a:t>
            </a:r>
            <a:r>
              <a:rPr dirty="0" sz="2000" spc="-15">
                <a:latin typeface="Times New Roman"/>
                <a:cs typeface="Times New Roman"/>
              </a:rPr>
              <a:t>faster.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814069" indent="-457834">
              <a:lnSpc>
                <a:spcPct val="100000"/>
              </a:lnSpc>
              <a:buAutoNum type="arabicPeriod"/>
              <a:tabLst>
                <a:tab pos="814069" algn="l"/>
                <a:tab pos="814705" algn="l"/>
              </a:tabLst>
            </a:pPr>
            <a:r>
              <a:rPr dirty="0" sz="2000" spc="-35" b="1">
                <a:latin typeface="Times New Roman"/>
                <a:cs typeface="Times New Roman"/>
              </a:rPr>
              <a:t>Web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Hosting</a:t>
            </a:r>
            <a:r>
              <a:rPr dirty="0" sz="2000">
                <a:latin typeface="Times New Roman"/>
                <a:cs typeface="Times New Roman"/>
              </a:rPr>
              <a:t>: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using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IaaS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web hosting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less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expensive.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814069" marR="5080" indent="-457200">
              <a:lnSpc>
                <a:spcPct val="100000"/>
              </a:lnSpc>
              <a:buAutoNum type="arabicPeriod"/>
              <a:tabLst>
                <a:tab pos="814069" algn="l"/>
                <a:tab pos="814705" algn="l"/>
              </a:tabLst>
            </a:pPr>
            <a:r>
              <a:rPr dirty="0" sz="2000" b="1">
                <a:latin typeface="Times New Roman"/>
                <a:cs typeface="Times New Roman"/>
              </a:rPr>
              <a:t>Storage,</a:t>
            </a:r>
            <a:r>
              <a:rPr dirty="0" sz="2000" spc="-3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Backup</a:t>
            </a:r>
            <a:r>
              <a:rPr dirty="0" sz="2000" spc="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and</a:t>
            </a:r>
            <a:r>
              <a:rPr dirty="0" sz="2000" spc="-1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Recovery</a:t>
            </a:r>
            <a:r>
              <a:rPr dirty="0" sz="2000">
                <a:latin typeface="Times New Roman"/>
                <a:cs typeface="Times New Roman"/>
              </a:rPr>
              <a:t>: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need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physical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storage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effectively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eliminated,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IaaS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 useful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handling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unpredictable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demand</a:t>
            </a:r>
            <a:r>
              <a:rPr dirty="0" sz="2000">
                <a:latin typeface="Times New Roman"/>
                <a:cs typeface="Times New Roman"/>
              </a:rPr>
              <a:t> in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storage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requirements.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814069" indent="-457834">
              <a:lnSpc>
                <a:spcPct val="100000"/>
              </a:lnSpc>
              <a:buAutoNum type="arabicPeriod"/>
              <a:tabLst>
                <a:tab pos="814069" algn="l"/>
                <a:tab pos="814705" algn="l"/>
              </a:tabLst>
            </a:pPr>
            <a:r>
              <a:rPr dirty="0" sz="2000" b="1">
                <a:latin typeface="Times New Roman"/>
                <a:cs typeface="Times New Roman"/>
              </a:rPr>
              <a:t>High-Performance</a:t>
            </a:r>
            <a:r>
              <a:rPr dirty="0" sz="2000" spc="-3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Computing</a:t>
            </a:r>
            <a:r>
              <a:rPr dirty="0" sz="2000">
                <a:latin typeface="Times New Roman"/>
                <a:cs typeface="Times New Roman"/>
              </a:rPr>
              <a:t>: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using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super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computers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highly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complex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computing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such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endParaRPr sz="2000">
              <a:latin typeface="Times New Roman"/>
              <a:cs typeface="Times New Roman"/>
            </a:endParaRPr>
          </a:p>
          <a:p>
            <a:pPr marL="814069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Times New Roman"/>
                <a:cs typeface="Times New Roman"/>
              </a:rPr>
              <a:t>earthquake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simulations.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814069" marR="21590" indent="-457200">
              <a:lnSpc>
                <a:spcPct val="100000"/>
              </a:lnSpc>
              <a:buAutoNum type="arabicPeriod" startAt="5"/>
              <a:tabLst>
                <a:tab pos="814069" algn="l"/>
                <a:tab pos="814705" algn="l"/>
              </a:tabLst>
            </a:pPr>
            <a:r>
              <a:rPr dirty="0" sz="2000" spc="-5" b="1">
                <a:latin typeface="Times New Roman"/>
                <a:cs typeface="Times New Roman"/>
              </a:rPr>
              <a:t>Big</a:t>
            </a:r>
            <a:r>
              <a:rPr dirty="0" sz="2000" spc="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Data</a:t>
            </a:r>
            <a:r>
              <a:rPr dirty="0" sz="2000" spc="-13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Analysis</a:t>
            </a:r>
            <a:r>
              <a:rPr dirty="0" sz="2000">
                <a:latin typeface="Times New Roman"/>
                <a:cs typeface="Times New Roman"/>
              </a:rPr>
              <a:t>: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mining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large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amounts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data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sets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analyse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find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useful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patterns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within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requires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huge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processing,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which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IaaS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provide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15">
                <a:latin typeface="Times New Roman"/>
                <a:cs typeface="Times New Roman"/>
              </a:rPr>
              <a:t>economically.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10840085" cy="5309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latin typeface="Times New Roman"/>
                <a:cs typeface="Times New Roman"/>
              </a:rPr>
              <a:t>Virtualization:</a:t>
            </a:r>
            <a:endParaRPr sz="240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spcBef>
                <a:spcPts val="2240"/>
              </a:spcBef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1900" spc="-10">
                <a:latin typeface="Times New Roman"/>
                <a:cs typeface="Times New Roman"/>
              </a:rPr>
              <a:t>Virtualization</a:t>
            </a:r>
            <a:r>
              <a:rPr dirty="0" sz="1900" spc="-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is a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fundamental</a:t>
            </a:r>
            <a:r>
              <a:rPr dirty="0" sz="1900" spc="30">
                <a:latin typeface="Times New Roman"/>
                <a:cs typeface="Times New Roman"/>
              </a:rPr>
              <a:t> </a:t>
            </a:r>
            <a:r>
              <a:rPr dirty="0" sz="1900" spc="-10">
                <a:latin typeface="Times New Roman"/>
                <a:cs typeface="Times New Roman"/>
              </a:rPr>
              <a:t>mechanism</a:t>
            </a:r>
            <a:r>
              <a:rPr dirty="0" sz="1900" spc="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for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delivering cloud services.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1950">
              <a:latin typeface="Times New Roman"/>
              <a:cs typeface="Times New Roman"/>
            </a:endParaRPr>
          </a:p>
          <a:p>
            <a:pPr marL="699770" marR="73660" indent="-342900">
              <a:lnSpc>
                <a:spcPct val="100000"/>
              </a:lnSpc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1900" spc="-10">
                <a:latin typeface="Times New Roman"/>
                <a:cs typeface="Times New Roman"/>
              </a:rPr>
              <a:t>Virtualization</a:t>
            </a:r>
            <a:r>
              <a:rPr dirty="0" sz="1900" spc="-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refers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to</a:t>
            </a:r>
            <a:r>
              <a:rPr dirty="0" sz="1900" spc="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the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creation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of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virtual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resource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such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as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15">
                <a:latin typeface="Times New Roman"/>
                <a:cs typeface="Times New Roman"/>
              </a:rPr>
              <a:t>server,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desktop,</a:t>
            </a:r>
            <a:r>
              <a:rPr dirty="0" sz="1900" spc="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operating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10">
                <a:latin typeface="Times New Roman"/>
                <a:cs typeface="Times New Roman"/>
              </a:rPr>
              <a:t>system,</a:t>
            </a:r>
            <a:r>
              <a:rPr dirty="0" sz="1900" spc="2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file, </a:t>
            </a:r>
            <a:r>
              <a:rPr dirty="0" sz="1900" spc="-459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storage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or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network.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95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1900" spc="-5">
                <a:latin typeface="Times New Roman"/>
                <a:cs typeface="Times New Roman"/>
              </a:rPr>
              <a:t>The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10">
                <a:latin typeface="Times New Roman"/>
                <a:cs typeface="Times New Roman"/>
              </a:rPr>
              <a:t>main</a:t>
            </a:r>
            <a:r>
              <a:rPr dirty="0" sz="1900" spc="3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goal of</a:t>
            </a:r>
            <a:r>
              <a:rPr dirty="0" sz="1900" spc="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virtualization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is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to</a:t>
            </a:r>
            <a:r>
              <a:rPr dirty="0" sz="1900" spc="20">
                <a:latin typeface="Times New Roman"/>
                <a:cs typeface="Times New Roman"/>
              </a:rPr>
              <a:t> </a:t>
            </a:r>
            <a:r>
              <a:rPr dirty="0" sz="1900" spc="-10">
                <a:latin typeface="Times New Roman"/>
                <a:cs typeface="Times New Roman"/>
              </a:rPr>
              <a:t>manage</a:t>
            </a:r>
            <a:r>
              <a:rPr dirty="0" sz="1900" spc="2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workloads</a:t>
            </a:r>
            <a:r>
              <a:rPr dirty="0" sz="1900" spc="2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by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radically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transforming</a:t>
            </a:r>
            <a:r>
              <a:rPr dirty="0" sz="1900" spc="4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traditional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computing</a:t>
            </a:r>
            <a:endParaRPr sz="1900">
              <a:latin typeface="Times New Roman"/>
              <a:cs typeface="Times New Roman"/>
            </a:endParaRPr>
          </a:p>
          <a:p>
            <a:pPr marL="699770">
              <a:lnSpc>
                <a:spcPct val="100000"/>
              </a:lnSpc>
            </a:pPr>
            <a:r>
              <a:rPr dirty="0" sz="1900" spc="-5">
                <a:latin typeface="Times New Roman"/>
                <a:cs typeface="Times New Roman"/>
              </a:rPr>
              <a:t>to</a:t>
            </a:r>
            <a:r>
              <a:rPr dirty="0" sz="1900" spc="-20">
                <a:latin typeface="Times New Roman"/>
                <a:cs typeface="Times New Roman"/>
              </a:rPr>
              <a:t> </a:t>
            </a:r>
            <a:r>
              <a:rPr dirty="0" sz="1900" spc="-10">
                <a:latin typeface="Times New Roman"/>
                <a:cs typeface="Times New Roman"/>
              </a:rPr>
              <a:t>make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it</a:t>
            </a:r>
            <a:r>
              <a:rPr dirty="0" sz="1900" spc="-15">
                <a:latin typeface="Times New Roman"/>
                <a:cs typeface="Times New Roman"/>
              </a:rPr>
              <a:t> </a:t>
            </a:r>
            <a:r>
              <a:rPr dirty="0" sz="1900" spc="-10">
                <a:latin typeface="Times New Roman"/>
                <a:cs typeface="Times New Roman"/>
              </a:rPr>
              <a:t>more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scalable.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50">
              <a:latin typeface="Times New Roman"/>
              <a:cs typeface="Times New Roman"/>
            </a:endParaRPr>
          </a:p>
          <a:p>
            <a:pPr marL="699770" marR="18415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1900" spc="-5">
                <a:latin typeface="Times New Roman"/>
                <a:cs typeface="Times New Roman"/>
              </a:rPr>
              <a:t>The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10">
                <a:latin typeface="Times New Roman"/>
                <a:cs typeface="Times New Roman"/>
              </a:rPr>
              <a:t>most</a:t>
            </a:r>
            <a:r>
              <a:rPr dirty="0" sz="1900" spc="25">
                <a:latin typeface="Times New Roman"/>
                <a:cs typeface="Times New Roman"/>
              </a:rPr>
              <a:t> </a:t>
            </a:r>
            <a:r>
              <a:rPr dirty="0" sz="1900" spc="-15">
                <a:latin typeface="Times New Roman"/>
                <a:cs typeface="Times New Roman"/>
              </a:rPr>
              <a:t>common</a:t>
            </a:r>
            <a:r>
              <a:rPr dirty="0" sz="1900" spc="6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form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of</a:t>
            </a:r>
            <a:r>
              <a:rPr dirty="0" sz="1900" spc="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virtualization</a:t>
            </a:r>
            <a:r>
              <a:rPr dirty="0" sz="1900" spc="-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is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the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operating</a:t>
            </a:r>
            <a:r>
              <a:rPr dirty="0" sz="1900" spc="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system-level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virtualization. In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operating 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system-level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virtualization, it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is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possible</a:t>
            </a:r>
            <a:r>
              <a:rPr dirty="0" sz="1900" spc="2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to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run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multiple</a:t>
            </a:r>
            <a:r>
              <a:rPr dirty="0" sz="1900" spc="2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operating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10">
                <a:latin typeface="Times New Roman"/>
                <a:cs typeface="Times New Roman"/>
              </a:rPr>
              <a:t>systems</a:t>
            </a:r>
            <a:r>
              <a:rPr dirty="0" sz="1900" spc="3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on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single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piece of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hardware.</a:t>
            </a:r>
            <a:endParaRPr sz="1900">
              <a:latin typeface="Times New Roman"/>
              <a:cs typeface="Times New Roman"/>
            </a:endParaRPr>
          </a:p>
          <a:p>
            <a:pPr marL="699770" marR="5080">
              <a:lnSpc>
                <a:spcPct val="100000"/>
              </a:lnSpc>
            </a:pPr>
            <a:r>
              <a:rPr dirty="0" sz="1900" spc="-10">
                <a:latin typeface="Times New Roman"/>
                <a:cs typeface="Times New Roman"/>
              </a:rPr>
              <a:t>Virtualization </a:t>
            </a:r>
            <a:r>
              <a:rPr dirty="0" sz="1900" spc="-5">
                <a:latin typeface="Times New Roman"/>
                <a:cs typeface="Times New Roman"/>
              </a:rPr>
              <a:t>technology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involves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separating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the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physical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hardware</a:t>
            </a:r>
            <a:r>
              <a:rPr dirty="0" sz="1900" spc="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and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software</a:t>
            </a:r>
            <a:r>
              <a:rPr dirty="0" sz="1900" spc="2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by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emulating</a:t>
            </a:r>
            <a:r>
              <a:rPr dirty="0" sz="1900" spc="2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hardware </a:t>
            </a:r>
            <a:r>
              <a:rPr dirty="0" sz="1900" spc="-459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using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software.</a:t>
            </a:r>
            <a:r>
              <a:rPr dirty="0" sz="1900" spc="-25">
                <a:latin typeface="Times New Roman"/>
                <a:cs typeface="Times New Roman"/>
              </a:rPr>
              <a:t> </a:t>
            </a:r>
            <a:r>
              <a:rPr dirty="0" sz="1900">
                <a:latin typeface="Times New Roman"/>
                <a:cs typeface="Times New Roman"/>
              </a:rPr>
              <a:t>When</a:t>
            </a:r>
            <a:r>
              <a:rPr dirty="0" sz="1900" spc="-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different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OS</a:t>
            </a:r>
            <a:r>
              <a:rPr dirty="0" sz="1900" spc="2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is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operating</a:t>
            </a:r>
            <a:r>
              <a:rPr dirty="0" sz="1900" spc="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on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top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of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the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primary</a:t>
            </a:r>
            <a:r>
              <a:rPr dirty="0" sz="1900" spc="2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OS</a:t>
            </a:r>
            <a:r>
              <a:rPr dirty="0" sz="1900" spc="2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by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10">
                <a:latin typeface="Times New Roman"/>
                <a:cs typeface="Times New Roman"/>
              </a:rPr>
              <a:t>means</a:t>
            </a:r>
            <a:r>
              <a:rPr dirty="0" sz="1900" spc="2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of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virtualization,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it 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is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referred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to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as a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virtual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machine.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50">
              <a:latin typeface="Times New Roman"/>
              <a:cs typeface="Times New Roman"/>
            </a:endParaRPr>
          </a:p>
          <a:p>
            <a:pPr marL="699770" marR="539750" indent="-342900">
              <a:lnSpc>
                <a:spcPct val="100000"/>
              </a:lnSpc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1900" spc="-5">
                <a:latin typeface="Times New Roman"/>
                <a:cs typeface="Times New Roman"/>
              </a:rPr>
              <a:t>A</a:t>
            </a:r>
            <a:r>
              <a:rPr dirty="0" sz="1900" spc="-10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virtual </a:t>
            </a:r>
            <a:r>
              <a:rPr dirty="0" sz="1900" spc="-10">
                <a:latin typeface="Times New Roman"/>
                <a:cs typeface="Times New Roman"/>
              </a:rPr>
              <a:t>machine</a:t>
            </a:r>
            <a:r>
              <a:rPr dirty="0" sz="1900" spc="2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is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nothing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but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 data file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on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physical</a:t>
            </a:r>
            <a:r>
              <a:rPr dirty="0" sz="1900" spc="-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computer</a:t>
            </a:r>
            <a:r>
              <a:rPr dirty="0" sz="1900" spc="4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that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can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be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10">
                <a:latin typeface="Times New Roman"/>
                <a:cs typeface="Times New Roman"/>
              </a:rPr>
              <a:t>moved</a:t>
            </a:r>
            <a:r>
              <a:rPr dirty="0" sz="1900" spc="2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and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copied</a:t>
            </a:r>
            <a:r>
              <a:rPr dirty="0" sz="1900" spc="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to </a:t>
            </a:r>
            <a:r>
              <a:rPr dirty="0" sz="1900" spc="-459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another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15">
                <a:latin typeface="Times New Roman"/>
                <a:cs typeface="Times New Roman"/>
              </a:rPr>
              <a:t>computer,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>
                <a:latin typeface="Times New Roman"/>
                <a:cs typeface="Times New Roman"/>
              </a:rPr>
              <a:t>just</a:t>
            </a:r>
            <a:r>
              <a:rPr dirty="0" sz="1900" spc="-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like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</a:t>
            </a:r>
            <a:r>
              <a:rPr dirty="0" sz="1900" spc="-10">
                <a:latin typeface="Times New Roman"/>
                <a:cs typeface="Times New Roman"/>
              </a:rPr>
              <a:t> normal</a:t>
            </a:r>
            <a:r>
              <a:rPr dirty="0" sz="1900" spc="2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data</a:t>
            </a:r>
            <a:r>
              <a:rPr dirty="0" sz="1900" spc="-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file.</a:t>
            </a:r>
            <a:endParaRPr sz="1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92652" y="2606039"/>
            <a:ext cx="4957572" cy="363626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9723120" cy="1285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latin typeface="Times New Roman"/>
                <a:cs typeface="Times New Roman"/>
              </a:rPr>
              <a:t>Virtualization:</a:t>
            </a:r>
            <a:endParaRPr sz="2400">
              <a:latin typeface="Times New Roman"/>
              <a:cs typeface="Times New Roman"/>
            </a:endParaRPr>
          </a:p>
          <a:p>
            <a:pPr marL="356870">
              <a:lnSpc>
                <a:spcPct val="100000"/>
              </a:lnSpc>
              <a:spcBef>
                <a:spcPts val="2235"/>
              </a:spcBef>
            </a:pPr>
            <a:r>
              <a:rPr dirty="0" sz="2000" spc="-10">
                <a:latin typeface="Times New Roman"/>
                <a:cs typeface="Times New Roman"/>
              </a:rPr>
              <a:t>Virtualization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provides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platform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optimizing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complex</a:t>
            </a:r>
            <a:r>
              <a:rPr dirty="0" sz="2000">
                <a:latin typeface="Times New Roman"/>
                <a:cs typeface="Times New Roman"/>
              </a:rPr>
              <a:t> IT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resources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scalable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manner</a:t>
            </a:r>
            <a:endParaRPr sz="2000">
              <a:latin typeface="Times New Roman"/>
              <a:cs typeface="Times New Roman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latin typeface="Times New Roman"/>
                <a:cs typeface="Times New Roman"/>
              </a:rPr>
              <a:t>(efficiently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growing),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which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ideal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delivering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25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3392423"/>
            <a:ext cx="2619755" cy="115519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8294370" cy="53409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Characteristics</a:t>
            </a:r>
            <a:r>
              <a:rPr dirty="0" sz="2400" spc="-5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of</a:t>
            </a:r>
            <a:r>
              <a:rPr dirty="0" sz="2400" spc="-55" b="1">
                <a:latin typeface="Times New Roman"/>
                <a:cs typeface="Times New Roman"/>
              </a:rPr>
              <a:t> </a:t>
            </a:r>
            <a:r>
              <a:rPr dirty="0" sz="2400" spc="-15" b="1">
                <a:latin typeface="Times New Roman"/>
                <a:cs typeface="Times New Roman"/>
              </a:rPr>
              <a:t>Virtual</a:t>
            </a:r>
            <a:r>
              <a:rPr dirty="0" sz="2400" spc="-4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Machines:</a:t>
            </a:r>
            <a:endParaRPr sz="2400">
              <a:latin typeface="Times New Roman"/>
              <a:cs typeface="Times New Roman"/>
            </a:endParaRPr>
          </a:p>
          <a:p>
            <a:pPr marL="356870">
              <a:lnSpc>
                <a:spcPct val="100000"/>
              </a:lnSpc>
              <a:spcBef>
                <a:spcPts val="2245"/>
              </a:spcBef>
            </a:pPr>
            <a:r>
              <a:rPr dirty="0" sz="1800" spc="-10">
                <a:latin typeface="Times New Roman"/>
                <a:cs typeface="Times New Roman"/>
              </a:rPr>
              <a:t>Virtualization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has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three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characteristics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that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make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it ideal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for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cloud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computing: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699770" marR="96520" indent="-342900">
              <a:lnSpc>
                <a:spcPct val="100000"/>
              </a:lnSpc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1800" b="1">
                <a:latin typeface="Times New Roman"/>
                <a:cs typeface="Times New Roman"/>
              </a:rPr>
              <a:t>Partitioning:</a:t>
            </a:r>
            <a:r>
              <a:rPr dirty="0" sz="1800" spc="-20" b="1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 virtualization,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many</a:t>
            </a:r>
            <a:r>
              <a:rPr dirty="0" sz="1800">
                <a:latin typeface="Times New Roman"/>
                <a:cs typeface="Times New Roman"/>
              </a:rPr>
              <a:t> applications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 operating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systems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(OS)</a:t>
            </a:r>
            <a:r>
              <a:rPr dirty="0" sz="1800">
                <a:latin typeface="Times New Roman"/>
                <a:cs typeface="Times New Roman"/>
              </a:rPr>
              <a:t> are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supported in a </a:t>
            </a:r>
            <a:r>
              <a:rPr dirty="0" sz="1800" spc="-5">
                <a:latin typeface="Times New Roman"/>
                <a:cs typeface="Times New Roman"/>
              </a:rPr>
              <a:t>single </a:t>
            </a:r>
            <a:r>
              <a:rPr dirty="0" sz="1800">
                <a:latin typeface="Times New Roman"/>
                <a:cs typeface="Times New Roman"/>
              </a:rPr>
              <a:t>physical system by partitioning (separating) the available 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resources.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699770" marR="43180" indent="-342900">
              <a:lnSpc>
                <a:spcPct val="100000"/>
              </a:lnSpc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1800" spc="-5" b="1">
                <a:latin typeface="Times New Roman"/>
                <a:cs typeface="Times New Roman"/>
              </a:rPr>
              <a:t>Isolation: </a:t>
            </a:r>
            <a:r>
              <a:rPr dirty="0" sz="1800">
                <a:latin typeface="Times New Roman"/>
                <a:cs typeface="Times New Roman"/>
              </a:rPr>
              <a:t>Each virtual </a:t>
            </a:r>
            <a:r>
              <a:rPr dirty="0" sz="1800" spc="-5">
                <a:latin typeface="Times New Roman"/>
                <a:cs typeface="Times New Roman"/>
              </a:rPr>
              <a:t>machine is </a:t>
            </a:r>
            <a:r>
              <a:rPr dirty="0" sz="1800">
                <a:latin typeface="Times New Roman"/>
                <a:cs typeface="Times New Roman"/>
              </a:rPr>
              <a:t>isolated from its host physical system and other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virtualized machines. Because of this isolation, if one virtual instance crashes, it 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does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not </a:t>
            </a:r>
            <a:r>
              <a:rPr dirty="0" sz="1800" spc="-5">
                <a:latin typeface="Times New Roman"/>
                <a:cs typeface="Times New Roman"/>
              </a:rPr>
              <a:t>affect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other virtual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machines.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addition,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data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are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not</a:t>
            </a:r>
            <a:r>
              <a:rPr dirty="0" sz="1800" spc="-5">
                <a:latin typeface="Times New Roman"/>
                <a:cs typeface="Times New Roman"/>
              </a:rPr>
              <a:t> shared </a:t>
            </a:r>
            <a:r>
              <a:rPr dirty="0" sz="1800">
                <a:latin typeface="Times New Roman"/>
                <a:cs typeface="Times New Roman"/>
              </a:rPr>
              <a:t>between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one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virtual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container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 </a:t>
            </a:r>
            <a:r>
              <a:rPr dirty="0" sz="1800" spc="-15">
                <a:latin typeface="Times New Roman"/>
                <a:cs typeface="Times New Roman"/>
              </a:rPr>
              <a:t>another.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699770" marR="5080" indent="-342900">
              <a:lnSpc>
                <a:spcPct val="100000"/>
              </a:lnSpc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1800" spc="-5" b="1">
                <a:latin typeface="Times New Roman"/>
                <a:cs typeface="Times New Roman"/>
              </a:rPr>
              <a:t>Encapsulation:</a:t>
            </a:r>
            <a:r>
              <a:rPr dirty="0" sz="1800" b="1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</a:t>
            </a:r>
            <a:r>
              <a:rPr dirty="0" sz="1800" spc="-10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virtual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machine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can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be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represented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(and even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stored)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as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single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file, </a:t>
            </a:r>
            <a:r>
              <a:rPr dirty="0" sz="1800" spc="-5">
                <a:latin typeface="Times New Roman"/>
                <a:cs typeface="Times New Roman"/>
              </a:rPr>
              <a:t>so </a:t>
            </a:r>
            <a:r>
              <a:rPr dirty="0" sz="1800">
                <a:latin typeface="Times New Roman"/>
                <a:cs typeface="Times New Roman"/>
              </a:rPr>
              <a:t>that </a:t>
            </a:r>
            <a:r>
              <a:rPr dirty="0" sz="1800" spc="5">
                <a:latin typeface="Times New Roman"/>
                <a:cs typeface="Times New Roman"/>
              </a:rPr>
              <a:t>you </a:t>
            </a:r>
            <a:r>
              <a:rPr dirty="0" sz="1800">
                <a:latin typeface="Times New Roman"/>
                <a:cs typeface="Times New Roman"/>
              </a:rPr>
              <a:t>can easily identify it based on the service it provides. In </a:t>
            </a:r>
            <a:r>
              <a:rPr dirty="0" sz="1800" spc="-5">
                <a:latin typeface="Times New Roman"/>
                <a:cs typeface="Times New Roman"/>
              </a:rPr>
              <a:t>essence, </a:t>
            </a:r>
            <a:r>
              <a:rPr dirty="0" sz="1800">
                <a:latin typeface="Times New Roman"/>
                <a:cs typeface="Times New Roman"/>
              </a:rPr>
              <a:t> the encapsulated </a:t>
            </a:r>
            <a:r>
              <a:rPr dirty="0" sz="1800" spc="-5">
                <a:latin typeface="Times New Roman"/>
                <a:cs typeface="Times New Roman"/>
              </a:rPr>
              <a:t>process </a:t>
            </a:r>
            <a:r>
              <a:rPr dirty="0" sz="1800">
                <a:latin typeface="Times New Roman"/>
                <a:cs typeface="Times New Roman"/>
              </a:rPr>
              <a:t>could be a </a:t>
            </a:r>
            <a:r>
              <a:rPr dirty="0" sz="1800" spc="-5">
                <a:latin typeface="Times New Roman"/>
                <a:cs typeface="Times New Roman"/>
              </a:rPr>
              <a:t>business </a:t>
            </a:r>
            <a:r>
              <a:rPr dirty="0" sz="1800">
                <a:latin typeface="Times New Roman"/>
                <a:cs typeface="Times New Roman"/>
              </a:rPr>
              <a:t>service. This encapsulated virtual 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machine </a:t>
            </a:r>
            <a:r>
              <a:rPr dirty="0" sz="1800">
                <a:latin typeface="Times New Roman"/>
                <a:cs typeface="Times New Roman"/>
              </a:rPr>
              <a:t>can be presented to an application </a:t>
            </a:r>
            <a:r>
              <a:rPr dirty="0" sz="1800" spc="-5">
                <a:latin typeface="Times New Roman"/>
                <a:cs typeface="Times New Roman"/>
              </a:rPr>
              <a:t>as </a:t>
            </a:r>
            <a:r>
              <a:rPr dirty="0" sz="1800">
                <a:latin typeface="Times New Roman"/>
                <a:cs typeface="Times New Roman"/>
              </a:rPr>
              <a:t>a complete </a:t>
            </a:r>
            <a:r>
              <a:rPr dirty="0" sz="1800" spc="-15">
                <a:latin typeface="Times New Roman"/>
                <a:cs typeface="Times New Roman"/>
              </a:rPr>
              <a:t>entity. </a:t>
            </a:r>
            <a:r>
              <a:rPr dirty="0" sz="1800">
                <a:latin typeface="Times New Roman"/>
                <a:cs typeface="Times New Roman"/>
              </a:rPr>
              <a:t>Therefore, 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encapsulation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can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protect each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application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so</a:t>
            </a:r>
            <a:r>
              <a:rPr dirty="0" sz="1800">
                <a:latin typeface="Times New Roman"/>
                <a:cs typeface="Times New Roman"/>
              </a:rPr>
              <a:t> that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it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does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not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interfere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with another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application.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25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01328" y="3526535"/>
            <a:ext cx="2706624" cy="27066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8654415" cy="50666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Using</a:t>
            </a:r>
            <a:r>
              <a:rPr dirty="0" sz="2400" spc="-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Hypervisor</a:t>
            </a:r>
            <a:r>
              <a:rPr dirty="0" sz="2400" spc="-7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in</a:t>
            </a:r>
            <a:r>
              <a:rPr dirty="0" sz="2400" spc="-55" b="1">
                <a:latin typeface="Times New Roman"/>
                <a:cs typeface="Times New Roman"/>
              </a:rPr>
              <a:t> </a:t>
            </a:r>
            <a:r>
              <a:rPr dirty="0" sz="2400" spc="-10" b="1">
                <a:latin typeface="Times New Roman"/>
                <a:cs typeface="Times New Roman"/>
              </a:rPr>
              <a:t>Virtualization:</a:t>
            </a:r>
            <a:endParaRPr sz="240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spcBef>
                <a:spcPts val="2245"/>
              </a:spcBef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1800">
                <a:latin typeface="Times New Roman"/>
                <a:cs typeface="Times New Roman"/>
              </a:rPr>
              <a:t>A</a:t>
            </a:r>
            <a:r>
              <a:rPr dirty="0" sz="1800" spc="-1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hypervisor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is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 operating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system,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which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makes</a:t>
            </a:r>
            <a:r>
              <a:rPr dirty="0" sz="1800">
                <a:latin typeface="Times New Roman"/>
                <a:cs typeface="Times New Roman"/>
              </a:rPr>
              <a:t> things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happen in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orderly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 spc="-15">
                <a:latin typeface="Times New Roman"/>
                <a:cs typeface="Times New Roman"/>
              </a:rPr>
              <a:t>manner.</a:t>
            </a:r>
            <a:endParaRPr sz="1800">
              <a:latin typeface="Times New Roman"/>
              <a:cs typeface="Times New Roman"/>
            </a:endParaRPr>
          </a:p>
          <a:p>
            <a:pPr marL="699770">
              <a:lnSpc>
                <a:spcPct val="100000"/>
              </a:lnSpc>
            </a:pP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hypervisor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sits</a:t>
            </a:r>
            <a:r>
              <a:rPr dirty="0" sz="1800">
                <a:latin typeface="Times New Roman"/>
                <a:cs typeface="Times New Roman"/>
              </a:rPr>
              <a:t> at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 </a:t>
            </a:r>
            <a:r>
              <a:rPr dirty="0" sz="1800" spc="-5">
                <a:latin typeface="Times New Roman"/>
                <a:cs typeface="Times New Roman"/>
              </a:rPr>
              <a:t>lowest</a:t>
            </a:r>
            <a:r>
              <a:rPr dirty="0" sz="1800">
                <a:latin typeface="Times New Roman"/>
                <a:cs typeface="Times New Roman"/>
              </a:rPr>
              <a:t> levels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 the hardware environment.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699770" marR="1156970" indent="-342900">
              <a:lnSpc>
                <a:spcPct val="100000"/>
              </a:lnSpc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1800">
                <a:latin typeface="Times New Roman"/>
                <a:cs typeface="Times New Roman"/>
              </a:rPr>
              <a:t>Because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 cloud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computing </a:t>
            </a:r>
            <a:r>
              <a:rPr dirty="0" sz="1800" spc="5">
                <a:latin typeface="Times New Roman"/>
                <a:cs typeface="Times New Roman"/>
              </a:rPr>
              <a:t>you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need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 </a:t>
            </a:r>
            <a:r>
              <a:rPr dirty="0" sz="1800" spc="-5">
                <a:latin typeface="Times New Roman"/>
                <a:cs typeface="Times New Roman"/>
              </a:rPr>
              <a:t>support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many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different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operating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environments,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 hypervisor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becomes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 ideal delivery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mechanism.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699770" marR="170180" indent="-342900">
              <a:lnSpc>
                <a:spcPct val="100000"/>
              </a:lnSpc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hypervisor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lets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Times New Roman"/>
                <a:cs typeface="Times New Roman"/>
              </a:rPr>
              <a:t>you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show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same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application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on lots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systems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without having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physically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copy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that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application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onto each system.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1800">
                <a:latin typeface="Times New Roman"/>
                <a:cs typeface="Times New Roman"/>
              </a:rPr>
              <a:t>It </a:t>
            </a:r>
            <a:r>
              <a:rPr dirty="0" sz="1800" spc="-5">
                <a:latin typeface="Times New Roman"/>
                <a:cs typeface="Times New Roman"/>
              </a:rPr>
              <a:t>is</a:t>
            </a:r>
            <a:r>
              <a:rPr dirty="0" sz="1800">
                <a:latin typeface="Times New Roman"/>
                <a:cs typeface="Times New Roman"/>
              </a:rPr>
              <a:t> designed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like a </a:t>
            </a:r>
            <a:r>
              <a:rPr dirty="0" sz="1800" spc="-5">
                <a:latin typeface="Times New Roman"/>
                <a:cs typeface="Times New Roman"/>
              </a:rPr>
              <a:t>mainframe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OS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rather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than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 spc="-15">
                <a:latin typeface="Times New Roman"/>
                <a:cs typeface="Times New Roman"/>
              </a:rPr>
              <a:t>Windows</a:t>
            </a:r>
            <a:r>
              <a:rPr dirty="0" sz="1800" spc="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operating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system.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1800">
                <a:latin typeface="Times New Roman"/>
                <a:cs typeface="Times New Roman"/>
              </a:rPr>
              <a:t>The </a:t>
            </a:r>
            <a:r>
              <a:rPr dirty="0" sz="1800" spc="-5">
                <a:latin typeface="Times New Roman"/>
                <a:cs typeface="Times New Roman"/>
              </a:rPr>
              <a:t>hypervisor,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therefore,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schedules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5">
                <a:latin typeface="Times New Roman"/>
                <a:cs typeface="Times New Roman"/>
              </a:rPr>
              <a:t> amount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access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everything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that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guest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OSes</a:t>
            </a:r>
            <a:endParaRPr sz="1800">
              <a:latin typeface="Times New Roman"/>
              <a:cs typeface="Times New Roman"/>
            </a:endParaRPr>
          </a:p>
          <a:p>
            <a:pPr marL="699770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latin typeface="Times New Roman"/>
                <a:cs typeface="Times New Roman"/>
              </a:rPr>
              <a:t>have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 from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 </a:t>
            </a:r>
            <a:r>
              <a:rPr dirty="0" sz="1800" spc="-5">
                <a:latin typeface="Times New Roman"/>
                <a:cs typeface="Times New Roman"/>
              </a:rPr>
              <a:t>CPU,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 </a:t>
            </a:r>
            <a:r>
              <a:rPr dirty="0" sz="1800" spc="-20">
                <a:latin typeface="Times New Roman"/>
                <a:cs typeface="Times New Roman"/>
              </a:rPr>
              <a:t>memory,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 disk I/O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 to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any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other </a:t>
            </a:r>
            <a:r>
              <a:rPr dirty="0" sz="1800" spc="-5">
                <a:latin typeface="Times New Roman"/>
                <a:cs typeface="Times New Roman"/>
              </a:rPr>
              <a:t>I/O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mechanisms.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699770" marR="521334" indent="-342900">
              <a:lnSpc>
                <a:spcPct val="100000"/>
              </a:lnSpc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1800" spc="-20">
                <a:latin typeface="Times New Roman"/>
                <a:cs typeface="Times New Roman"/>
              </a:rPr>
              <a:t>With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virtualization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technology,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Times New Roman"/>
                <a:cs typeface="Times New Roman"/>
              </a:rPr>
              <a:t>you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can</a:t>
            </a:r>
            <a:r>
              <a:rPr dirty="0" sz="1800" spc="-5">
                <a:latin typeface="Times New Roman"/>
                <a:cs typeface="Times New Roman"/>
              </a:rPr>
              <a:t> set</a:t>
            </a:r>
            <a:r>
              <a:rPr dirty="0" sz="1800">
                <a:latin typeface="Times New Roman"/>
                <a:cs typeface="Times New Roman"/>
              </a:rPr>
              <a:t> up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hypervisor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split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physical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computer’s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resources.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25</a:t>
            </a:fld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69580" y="3052572"/>
            <a:ext cx="3692652" cy="205892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7101205" cy="5248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40" b="1">
                <a:latin typeface="Times New Roman"/>
                <a:cs typeface="Times New Roman"/>
              </a:rPr>
              <a:t>Types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of</a:t>
            </a:r>
            <a:r>
              <a:rPr dirty="0" sz="2400" spc="-3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Hypervisor:</a:t>
            </a:r>
            <a:endParaRPr sz="2400">
              <a:latin typeface="Times New Roman"/>
              <a:cs typeface="Times New Roman"/>
            </a:endParaRPr>
          </a:p>
          <a:p>
            <a:pPr marL="356870">
              <a:lnSpc>
                <a:spcPct val="100000"/>
              </a:lnSpc>
              <a:spcBef>
                <a:spcPts val="2235"/>
              </a:spcBef>
              <a:tabLst>
                <a:tab pos="1440180" algn="l"/>
                <a:tab pos="2783205" algn="l"/>
                <a:tab pos="3702050" algn="l"/>
                <a:tab pos="4728210" algn="l"/>
                <a:tab pos="5619750" algn="l"/>
                <a:tab pos="5989955" algn="l"/>
                <a:tab pos="6459855" algn="l"/>
              </a:tabLst>
            </a:pPr>
            <a:r>
              <a:rPr dirty="0" sz="2000">
                <a:latin typeface="Times New Roman"/>
                <a:cs typeface="Times New Roman"/>
              </a:rPr>
              <a:t>Di</a:t>
            </a:r>
            <a:r>
              <a:rPr dirty="0" sz="2000" spc="-50">
                <a:latin typeface="Times New Roman"/>
                <a:cs typeface="Times New Roman"/>
              </a:rPr>
              <a:t>f</a:t>
            </a:r>
            <a:r>
              <a:rPr dirty="0" sz="2000">
                <a:latin typeface="Times New Roman"/>
                <a:cs typeface="Times New Roman"/>
              </a:rPr>
              <a:t>f</a:t>
            </a:r>
            <a:r>
              <a:rPr dirty="0" sz="2000" spc="-10">
                <a:latin typeface="Times New Roman"/>
                <a:cs typeface="Times New Roman"/>
              </a:rPr>
              <a:t>e</a:t>
            </a:r>
            <a:r>
              <a:rPr dirty="0" sz="2000">
                <a:latin typeface="Times New Roman"/>
                <a:cs typeface="Times New Roman"/>
              </a:rPr>
              <a:t>re</a:t>
            </a:r>
            <a:r>
              <a:rPr dirty="0" sz="2000" spc="-10">
                <a:latin typeface="Times New Roman"/>
                <a:cs typeface="Times New Roman"/>
              </a:rPr>
              <a:t>n</a:t>
            </a:r>
            <a:r>
              <a:rPr dirty="0" sz="2000">
                <a:latin typeface="Times New Roman"/>
                <a:cs typeface="Times New Roman"/>
              </a:rPr>
              <a:t>t</a:t>
            </a:r>
            <a:r>
              <a:rPr dirty="0" sz="2000">
                <a:latin typeface="Times New Roman"/>
                <a:cs typeface="Times New Roman"/>
              </a:rPr>
              <a:t>	</a:t>
            </a:r>
            <a:r>
              <a:rPr dirty="0" sz="2000">
                <a:latin typeface="Times New Roman"/>
                <a:cs typeface="Times New Roman"/>
              </a:rPr>
              <a:t>hy</a:t>
            </a:r>
            <a:r>
              <a:rPr dirty="0" sz="2000" spc="-10">
                <a:latin typeface="Times New Roman"/>
                <a:cs typeface="Times New Roman"/>
              </a:rPr>
              <a:t>p</a:t>
            </a:r>
            <a:r>
              <a:rPr dirty="0" sz="2000">
                <a:latin typeface="Times New Roman"/>
                <a:cs typeface="Times New Roman"/>
              </a:rPr>
              <a:t>e</a:t>
            </a:r>
            <a:r>
              <a:rPr dirty="0" sz="2000" spc="-10">
                <a:latin typeface="Times New Roman"/>
                <a:cs typeface="Times New Roman"/>
              </a:rPr>
              <a:t>r</a:t>
            </a:r>
            <a:r>
              <a:rPr dirty="0" sz="2000">
                <a:latin typeface="Times New Roman"/>
                <a:cs typeface="Times New Roman"/>
              </a:rPr>
              <a:t>vi</a:t>
            </a:r>
            <a:r>
              <a:rPr dirty="0" sz="2000" spc="-15">
                <a:latin typeface="Times New Roman"/>
                <a:cs typeface="Times New Roman"/>
              </a:rPr>
              <a:t>s</a:t>
            </a:r>
            <a:r>
              <a:rPr dirty="0" sz="2000" spc="-10">
                <a:latin typeface="Times New Roman"/>
                <a:cs typeface="Times New Roman"/>
              </a:rPr>
              <a:t>o</a:t>
            </a:r>
            <a:r>
              <a:rPr dirty="0" sz="2000">
                <a:latin typeface="Times New Roman"/>
                <a:cs typeface="Times New Roman"/>
              </a:rPr>
              <a:t>rs</a:t>
            </a:r>
            <a:r>
              <a:rPr dirty="0" sz="2000">
                <a:latin typeface="Times New Roman"/>
                <a:cs typeface="Times New Roman"/>
              </a:rPr>
              <a:t>	</a:t>
            </a:r>
            <a:r>
              <a:rPr dirty="0" sz="2000" spc="-15">
                <a:latin typeface="Times New Roman"/>
                <a:cs typeface="Times New Roman"/>
              </a:rPr>
              <a:t>s</a:t>
            </a:r>
            <a:r>
              <a:rPr dirty="0" sz="2000">
                <a:latin typeface="Times New Roman"/>
                <a:cs typeface="Times New Roman"/>
              </a:rPr>
              <a:t>up</a:t>
            </a:r>
            <a:r>
              <a:rPr dirty="0" sz="2000" spc="-10">
                <a:latin typeface="Times New Roman"/>
                <a:cs typeface="Times New Roman"/>
              </a:rPr>
              <a:t>p</a:t>
            </a:r>
            <a:r>
              <a:rPr dirty="0" sz="2000">
                <a:latin typeface="Times New Roman"/>
                <a:cs typeface="Times New Roman"/>
              </a:rPr>
              <a:t>ort</a:t>
            </a:r>
            <a:r>
              <a:rPr dirty="0" sz="2000">
                <a:latin typeface="Times New Roman"/>
                <a:cs typeface="Times New Roman"/>
              </a:rPr>
              <a:t>	</a:t>
            </a:r>
            <a:r>
              <a:rPr dirty="0" sz="2000">
                <a:latin typeface="Times New Roman"/>
                <a:cs typeface="Times New Roman"/>
              </a:rPr>
              <a:t>d</a:t>
            </a:r>
            <a:r>
              <a:rPr dirty="0" sz="2000" spc="-15">
                <a:latin typeface="Times New Roman"/>
                <a:cs typeface="Times New Roman"/>
              </a:rPr>
              <a:t>i</a:t>
            </a:r>
            <a:r>
              <a:rPr dirty="0" sz="2000" spc="-45">
                <a:latin typeface="Times New Roman"/>
                <a:cs typeface="Times New Roman"/>
              </a:rPr>
              <a:t>f</a:t>
            </a:r>
            <a:r>
              <a:rPr dirty="0" sz="2000">
                <a:latin typeface="Times New Roman"/>
                <a:cs typeface="Times New Roman"/>
              </a:rPr>
              <a:t>fer</a:t>
            </a:r>
            <a:r>
              <a:rPr dirty="0" sz="2000" spc="-10">
                <a:latin typeface="Times New Roman"/>
                <a:cs typeface="Times New Roman"/>
              </a:rPr>
              <a:t>e</a:t>
            </a:r>
            <a:r>
              <a:rPr dirty="0" sz="2000">
                <a:latin typeface="Times New Roman"/>
                <a:cs typeface="Times New Roman"/>
              </a:rPr>
              <a:t>nt</a:t>
            </a:r>
            <a:r>
              <a:rPr dirty="0" sz="2000">
                <a:latin typeface="Times New Roman"/>
                <a:cs typeface="Times New Roman"/>
              </a:rPr>
              <a:t>	</a:t>
            </a:r>
            <a:r>
              <a:rPr dirty="0" sz="2000">
                <a:latin typeface="Times New Roman"/>
                <a:cs typeface="Times New Roman"/>
              </a:rPr>
              <a:t>aspec</a:t>
            </a:r>
            <a:r>
              <a:rPr dirty="0" sz="2000" spc="-25">
                <a:latin typeface="Times New Roman"/>
                <a:cs typeface="Times New Roman"/>
              </a:rPr>
              <a:t>t</a:t>
            </a:r>
            <a:r>
              <a:rPr dirty="0" sz="2000">
                <a:latin typeface="Times New Roman"/>
                <a:cs typeface="Times New Roman"/>
              </a:rPr>
              <a:t>s</a:t>
            </a:r>
            <a:r>
              <a:rPr dirty="0" sz="2000">
                <a:latin typeface="Times New Roman"/>
                <a:cs typeface="Times New Roman"/>
              </a:rPr>
              <a:t>	</a:t>
            </a:r>
            <a:r>
              <a:rPr dirty="0" sz="2000" spc="-10">
                <a:latin typeface="Times New Roman"/>
                <a:cs typeface="Times New Roman"/>
              </a:rPr>
              <a:t>o</a:t>
            </a:r>
            <a:r>
              <a:rPr dirty="0" sz="2000">
                <a:latin typeface="Times New Roman"/>
                <a:cs typeface="Times New Roman"/>
              </a:rPr>
              <a:t>f</a:t>
            </a:r>
            <a:r>
              <a:rPr dirty="0" sz="2000">
                <a:latin typeface="Times New Roman"/>
                <a:cs typeface="Times New Roman"/>
              </a:rPr>
              <a:t>	</a:t>
            </a:r>
            <a:r>
              <a:rPr dirty="0" sz="2000">
                <a:latin typeface="Times New Roman"/>
                <a:cs typeface="Times New Roman"/>
              </a:rPr>
              <a:t>t</a:t>
            </a:r>
            <a:r>
              <a:rPr dirty="0" sz="2000" spc="-15">
                <a:latin typeface="Times New Roman"/>
                <a:cs typeface="Times New Roman"/>
              </a:rPr>
              <a:t>h</a:t>
            </a:r>
            <a:r>
              <a:rPr dirty="0" sz="2000">
                <a:latin typeface="Times New Roman"/>
                <a:cs typeface="Times New Roman"/>
              </a:rPr>
              <a:t>e</a:t>
            </a:r>
            <a:r>
              <a:rPr dirty="0" sz="2000">
                <a:latin typeface="Times New Roman"/>
                <a:cs typeface="Times New Roman"/>
              </a:rPr>
              <a:t>	</a:t>
            </a:r>
            <a:r>
              <a:rPr dirty="0" sz="2000">
                <a:latin typeface="Times New Roman"/>
                <a:cs typeface="Times New Roman"/>
              </a:rPr>
              <a:t>c</a:t>
            </a:r>
            <a:r>
              <a:rPr dirty="0" sz="2000" spc="-10">
                <a:latin typeface="Times New Roman"/>
                <a:cs typeface="Times New Roman"/>
              </a:rPr>
              <a:t>lou</a:t>
            </a:r>
            <a:r>
              <a:rPr dirty="0" sz="2000" spc="5">
                <a:latin typeface="Times New Roman"/>
                <a:cs typeface="Times New Roman"/>
              </a:rPr>
              <a:t>d</a:t>
            </a:r>
            <a:r>
              <a:rPr dirty="0" sz="200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Times New Roman"/>
                <a:cs typeface="Times New Roman"/>
              </a:rPr>
              <a:t>Hypervisors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come in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several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types: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algn="just" marL="699770" marR="6350" indent="-342900">
              <a:lnSpc>
                <a:spcPct val="100000"/>
              </a:lnSpc>
              <a:buFont typeface="Arial MT"/>
              <a:buChar char="•"/>
              <a:tabLst>
                <a:tab pos="700405" algn="l"/>
              </a:tabLst>
            </a:pPr>
            <a:r>
              <a:rPr dirty="0" sz="2000" b="1">
                <a:latin typeface="Times New Roman"/>
                <a:cs typeface="Times New Roman"/>
              </a:rPr>
              <a:t>Native</a:t>
            </a:r>
            <a:r>
              <a:rPr dirty="0" sz="2000" spc="5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hypervisors</a:t>
            </a:r>
            <a:r>
              <a:rPr dirty="0" sz="2000" spc="-5">
                <a:latin typeface="Times New Roman"/>
                <a:cs typeface="Times New Roman"/>
              </a:rPr>
              <a:t>,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which</a:t>
            </a:r>
            <a:r>
              <a:rPr dirty="0" sz="2000">
                <a:latin typeface="Times New Roman"/>
                <a:cs typeface="Times New Roman"/>
              </a:rPr>
              <a:t> sit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directly</a:t>
            </a:r>
            <a:r>
              <a:rPr dirty="0" sz="2000">
                <a:latin typeface="Times New Roman"/>
                <a:cs typeface="Times New Roman"/>
              </a:rPr>
              <a:t> on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the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hardware 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platform, are most likely used </a:t>
            </a:r>
            <a:r>
              <a:rPr dirty="0" sz="2000" spc="-10">
                <a:latin typeface="Times New Roman"/>
                <a:cs typeface="Times New Roman"/>
              </a:rPr>
              <a:t>to </a:t>
            </a:r>
            <a:r>
              <a:rPr dirty="0" sz="2000" spc="-5">
                <a:latin typeface="Times New Roman"/>
                <a:cs typeface="Times New Roman"/>
              </a:rPr>
              <a:t>gain better performance for </a:t>
            </a:r>
            <a:r>
              <a:rPr dirty="0" sz="2000">
                <a:latin typeface="Times New Roman"/>
                <a:cs typeface="Times New Roman"/>
              </a:rPr>
              <a:t> individual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users.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algn="just" marL="699770" marR="5080" indent="-342900">
              <a:lnSpc>
                <a:spcPct val="100000"/>
              </a:lnSpc>
              <a:buFont typeface="Arial MT"/>
              <a:buChar char="•"/>
              <a:tabLst>
                <a:tab pos="700405" algn="l"/>
              </a:tabLst>
            </a:pPr>
            <a:r>
              <a:rPr dirty="0" sz="2000" spc="-5" b="1">
                <a:latin typeface="Times New Roman"/>
                <a:cs typeface="Times New Roman"/>
              </a:rPr>
              <a:t>Hosted</a:t>
            </a:r>
            <a:r>
              <a:rPr dirty="0" sz="2000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hypervisors </a:t>
            </a:r>
            <a:r>
              <a:rPr dirty="0" sz="2000" spc="-5">
                <a:latin typeface="Times New Roman"/>
                <a:cs typeface="Times New Roman"/>
              </a:rPr>
              <a:t>run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as </a:t>
            </a:r>
            <a:r>
              <a:rPr dirty="0" sz="2000">
                <a:latin typeface="Times New Roman"/>
                <a:cs typeface="Times New Roman"/>
              </a:rPr>
              <a:t>a </a:t>
            </a:r>
            <a:r>
              <a:rPr dirty="0" sz="2000" spc="-5">
                <a:latin typeface="Times New Roman"/>
                <a:cs typeface="Times New Roman"/>
              </a:rPr>
              <a:t>distinct software layer</a:t>
            </a:r>
            <a:r>
              <a:rPr dirty="0" sz="2000" spc="49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above </a:t>
            </a:r>
            <a:r>
              <a:rPr dirty="0" sz="2000">
                <a:latin typeface="Times New Roman"/>
                <a:cs typeface="Times New Roman"/>
              </a:rPr>
              <a:t> both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the</a:t>
            </a:r>
            <a:r>
              <a:rPr dirty="0" sz="2000">
                <a:latin typeface="Times New Roman"/>
                <a:cs typeface="Times New Roman"/>
              </a:rPr>
              <a:t> hardware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and</a:t>
            </a:r>
            <a:r>
              <a:rPr dirty="0" sz="2000">
                <a:latin typeface="Times New Roman"/>
                <a:cs typeface="Times New Roman"/>
              </a:rPr>
              <a:t> the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OS.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This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type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of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hypervisor</a:t>
            </a:r>
            <a:r>
              <a:rPr dirty="0" sz="2000" spc="49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is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useful both </a:t>
            </a:r>
            <a:r>
              <a:rPr dirty="0" sz="2000" spc="-10">
                <a:latin typeface="Times New Roman"/>
                <a:cs typeface="Times New Roman"/>
              </a:rPr>
              <a:t>in </a:t>
            </a:r>
            <a:r>
              <a:rPr dirty="0" sz="2000" spc="-5">
                <a:latin typeface="Times New Roman"/>
                <a:cs typeface="Times New Roman"/>
              </a:rPr>
              <a:t>private and </a:t>
            </a:r>
            <a:r>
              <a:rPr dirty="0" sz="2000" spc="-10">
                <a:latin typeface="Times New Roman"/>
                <a:cs typeface="Times New Roman"/>
              </a:rPr>
              <a:t>in </a:t>
            </a:r>
            <a:r>
              <a:rPr dirty="0" sz="2000">
                <a:latin typeface="Times New Roman"/>
                <a:cs typeface="Times New Roman"/>
              </a:rPr>
              <a:t>public </a:t>
            </a:r>
            <a:r>
              <a:rPr dirty="0" sz="2000" spc="-5">
                <a:latin typeface="Times New Roman"/>
                <a:cs typeface="Times New Roman"/>
              </a:rPr>
              <a:t>clouds </a:t>
            </a:r>
            <a:r>
              <a:rPr dirty="0" sz="2000" spc="-10">
                <a:latin typeface="Times New Roman"/>
                <a:cs typeface="Times New Roman"/>
              </a:rPr>
              <a:t>to </a:t>
            </a:r>
            <a:r>
              <a:rPr dirty="0" sz="2000" spc="-5">
                <a:latin typeface="Times New Roman"/>
                <a:cs typeface="Times New Roman"/>
              </a:rPr>
              <a:t>gain performance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improvements.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algn="just" marL="699770" marR="5080" indent="-342900">
              <a:lnSpc>
                <a:spcPct val="100000"/>
              </a:lnSpc>
              <a:buFont typeface="Arial MT"/>
              <a:buChar char="•"/>
              <a:tabLst>
                <a:tab pos="700405" algn="l"/>
              </a:tabLst>
            </a:pPr>
            <a:r>
              <a:rPr dirty="0" sz="2000" b="1">
                <a:latin typeface="Times New Roman"/>
                <a:cs typeface="Times New Roman"/>
              </a:rPr>
              <a:t>Embedded </a:t>
            </a:r>
            <a:r>
              <a:rPr dirty="0" sz="2000" spc="-5" b="1">
                <a:latin typeface="Times New Roman"/>
                <a:cs typeface="Times New Roman"/>
              </a:rPr>
              <a:t>hypervisors </a:t>
            </a:r>
            <a:r>
              <a:rPr dirty="0" sz="2000" spc="-5">
                <a:latin typeface="Times New Roman"/>
                <a:cs typeface="Times New Roman"/>
              </a:rPr>
              <a:t>are integrated into </a:t>
            </a:r>
            <a:r>
              <a:rPr dirty="0" sz="2000">
                <a:latin typeface="Times New Roman"/>
                <a:cs typeface="Times New Roman"/>
              </a:rPr>
              <a:t>a </a:t>
            </a:r>
            <a:r>
              <a:rPr dirty="0" sz="2000" spc="-5">
                <a:latin typeface="Times New Roman"/>
                <a:cs typeface="Times New Roman"/>
              </a:rPr>
              <a:t>processor on </a:t>
            </a:r>
            <a:r>
              <a:rPr dirty="0" sz="2000">
                <a:latin typeface="Times New Roman"/>
                <a:cs typeface="Times New Roman"/>
              </a:rPr>
              <a:t>a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separate </a:t>
            </a:r>
            <a:r>
              <a:rPr dirty="0" sz="2000" spc="-5">
                <a:latin typeface="Times New Roman"/>
                <a:cs typeface="Times New Roman"/>
              </a:rPr>
              <a:t>chip. </a:t>
            </a:r>
            <a:r>
              <a:rPr dirty="0" sz="2000">
                <a:latin typeface="Times New Roman"/>
                <a:cs typeface="Times New Roman"/>
              </a:rPr>
              <a:t>Using </a:t>
            </a:r>
            <a:r>
              <a:rPr dirty="0" sz="2000" spc="-10">
                <a:latin typeface="Times New Roman"/>
                <a:cs typeface="Times New Roman"/>
              </a:rPr>
              <a:t>this </a:t>
            </a:r>
            <a:r>
              <a:rPr dirty="0" sz="2000" spc="-5">
                <a:latin typeface="Times New Roman"/>
                <a:cs typeface="Times New Roman"/>
              </a:rPr>
              <a:t>type of hypervisor is </a:t>
            </a:r>
            <a:r>
              <a:rPr dirty="0" sz="2000">
                <a:latin typeface="Times New Roman"/>
                <a:cs typeface="Times New Roman"/>
              </a:rPr>
              <a:t>how a </a:t>
            </a:r>
            <a:r>
              <a:rPr dirty="0" sz="2000" spc="-5">
                <a:latin typeface="Times New Roman"/>
                <a:cs typeface="Times New Roman"/>
              </a:rPr>
              <a:t>service </a:t>
            </a:r>
            <a:r>
              <a:rPr dirty="0" sz="2000">
                <a:latin typeface="Times New Roman"/>
                <a:cs typeface="Times New Roman"/>
              </a:rPr>
              <a:t> provider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gains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performance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improvements.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25</a:t>
            </a:fld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58556" y="2801111"/>
            <a:ext cx="3511296" cy="258622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7473315" cy="4944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latin typeface="Times New Roman"/>
                <a:cs typeface="Times New Roman"/>
              </a:rPr>
              <a:t>Virtualization</a:t>
            </a:r>
            <a:r>
              <a:rPr dirty="0" sz="2400" spc="-3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Benefits:</a:t>
            </a:r>
            <a:endParaRPr sz="2400">
              <a:latin typeface="Times New Roman"/>
              <a:cs typeface="Times New Roman"/>
            </a:endParaRPr>
          </a:p>
          <a:p>
            <a:pPr marL="356870">
              <a:lnSpc>
                <a:spcPct val="100000"/>
              </a:lnSpc>
              <a:spcBef>
                <a:spcPts val="2235"/>
              </a:spcBef>
            </a:pPr>
            <a:r>
              <a:rPr dirty="0" sz="2000" spc="-10">
                <a:latin typeface="Times New Roman"/>
                <a:cs typeface="Times New Roman"/>
              </a:rPr>
              <a:t>Virtualization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offers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many</a:t>
            </a:r>
            <a:r>
              <a:rPr dirty="0" sz="2000">
                <a:latin typeface="Times New Roman"/>
                <a:cs typeface="Times New Roman"/>
              </a:rPr>
              <a:t> practical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benefits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including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following: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2000">
                <a:latin typeface="Times New Roman"/>
                <a:cs typeface="Times New Roman"/>
              </a:rPr>
              <a:t>New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systems </a:t>
            </a:r>
            <a:r>
              <a:rPr dirty="0" sz="2000">
                <a:latin typeface="Times New Roman"/>
                <a:cs typeface="Times New Roman"/>
              </a:rPr>
              <a:t>can be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setup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25">
                <a:latin typeface="Times New Roman"/>
                <a:cs typeface="Times New Roman"/>
              </a:rPr>
              <a:t>easily.</a:t>
            </a:r>
            <a:endParaRPr sz="200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2000">
                <a:latin typeface="Times New Roman"/>
                <a:cs typeface="Times New Roman"/>
              </a:rPr>
              <a:t>No need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invest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hardware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testing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debugging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setups.</a:t>
            </a:r>
            <a:endParaRPr sz="200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capability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recover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quickly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from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system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corruption.</a:t>
            </a:r>
            <a:endParaRPr sz="2000">
              <a:latin typeface="Times New Roman"/>
              <a:cs typeface="Times New Roman"/>
            </a:endParaRPr>
          </a:p>
          <a:p>
            <a:pPr marL="699770" marR="5080" indent="-342900">
              <a:lnSpc>
                <a:spcPct val="100000"/>
              </a:lnSpc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2000" spc="-5">
                <a:latin typeface="Times New Roman"/>
                <a:cs typeface="Times New Roman"/>
              </a:rPr>
              <a:t>Relocating </a:t>
            </a:r>
            <a:r>
              <a:rPr dirty="0" sz="2000">
                <a:latin typeface="Times New Roman"/>
                <a:cs typeface="Times New Roman"/>
              </a:rPr>
              <a:t>and </a:t>
            </a:r>
            <a:r>
              <a:rPr dirty="0" sz="2000" spc="-5">
                <a:latin typeface="Times New Roman"/>
                <a:cs typeface="Times New Roman"/>
              </a:rPr>
              <a:t>migrating systems </a:t>
            </a:r>
            <a:r>
              <a:rPr dirty="0" sz="2000">
                <a:latin typeface="Times New Roman"/>
                <a:cs typeface="Times New Roman"/>
              </a:rPr>
              <a:t>with </a:t>
            </a:r>
            <a:r>
              <a:rPr dirty="0" sz="2000" spc="-5">
                <a:latin typeface="Times New Roman"/>
                <a:cs typeface="Times New Roman"/>
              </a:rPr>
              <a:t>ease. </a:t>
            </a:r>
            <a:r>
              <a:rPr dirty="0" sz="2000">
                <a:latin typeface="Times New Roman"/>
                <a:cs typeface="Times New Roman"/>
              </a:rPr>
              <a:t>For </a:t>
            </a:r>
            <a:r>
              <a:rPr dirty="0" sz="2000" spc="-5">
                <a:latin typeface="Times New Roman"/>
                <a:cs typeface="Times New Roman"/>
              </a:rPr>
              <a:t>example, moving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 a </a:t>
            </a:r>
            <a:r>
              <a:rPr dirty="0" sz="2000" spc="-5">
                <a:latin typeface="Times New Roman"/>
                <a:cs typeface="Times New Roman"/>
              </a:rPr>
              <a:t>more </a:t>
            </a:r>
            <a:r>
              <a:rPr dirty="0" sz="2000">
                <a:latin typeface="Times New Roman"/>
                <a:cs typeface="Times New Roman"/>
              </a:rPr>
              <a:t>powerful </a:t>
            </a:r>
            <a:r>
              <a:rPr dirty="0" sz="2000" spc="-5">
                <a:latin typeface="Times New Roman"/>
                <a:cs typeface="Times New Roman"/>
              </a:rPr>
              <a:t>machine </a:t>
            </a:r>
            <a:r>
              <a:rPr dirty="0" sz="2000">
                <a:latin typeface="Times New Roman"/>
                <a:cs typeface="Times New Roman"/>
              </a:rPr>
              <a:t>can </a:t>
            </a:r>
            <a:r>
              <a:rPr dirty="0" sz="2000" spc="-5">
                <a:latin typeface="Times New Roman"/>
                <a:cs typeface="Times New Roman"/>
              </a:rPr>
              <a:t>simply </a:t>
            </a:r>
            <a:r>
              <a:rPr dirty="0" sz="2000">
                <a:latin typeface="Times New Roman"/>
                <a:cs typeface="Times New Roman"/>
              </a:rPr>
              <a:t>be a </a:t>
            </a:r>
            <a:r>
              <a:rPr dirty="0" sz="2000" spc="-5">
                <a:latin typeface="Times New Roman"/>
                <a:cs typeface="Times New Roman"/>
              </a:rPr>
              <a:t>matter </a:t>
            </a:r>
            <a:r>
              <a:rPr dirty="0" sz="2000">
                <a:latin typeface="Times New Roman"/>
                <a:cs typeface="Times New Roman"/>
              </a:rPr>
              <a:t>of taking a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snapshot of a virtual </a:t>
            </a:r>
            <a:r>
              <a:rPr dirty="0" sz="2000" spc="-5">
                <a:latin typeface="Times New Roman"/>
                <a:cs typeface="Times New Roman"/>
              </a:rPr>
              <a:t>machine </a:t>
            </a:r>
            <a:r>
              <a:rPr dirty="0" sz="2000">
                <a:latin typeface="Times New Roman"/>
                <a:cs typeface="Times New Roman"/>
              </a:rPr>
              <a:t>and starting up a new virtual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machine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based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that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snapshot.</a:t>
            </a:r>
            <a:endParaRPr sz="2000">
              <a:latin typeface="Times New Roman"/>
              <a:cs typeface="Times New Roman"/>
            </a:endParaRPr>
          </a:p>
          <a:p>
            <a:pPr marL="699770" marR="12065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2000">
                <a:latin typeface="Times New Roman"/>
                <a:cs typeface="Times New Roman"/>
              </a:rPr>
              <a:t>The </a:t>
            </a:r>
            <a:r>
              <a:rPr dirty="0" sz="2000" spc="-5">
                <a:latin typeface="Times New Roman"/>
                <a:cs typeface="Times New Roman"/>
              </a:rPr>
              <a:t>ease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remote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management.</a:t>
            </a:r>
            <a:r>
              <a:rPr dirty="0" sz="2000">
                <a:latin typeface="Times New Roman"/>
                <a:cs typeface="Times New Roman"/>
              </a:rPr>
              <a:t> Physical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access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data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centers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tightly </a:t>
            </a:r>
            <a:r>
              <a:rPr dirty="0" sz="2000">
                <a:latin typeface="Times New Roman"/>
                <a:cs typeface="Times New Roman"/>
              </a:rPr>
              <a:t>controlled these days. The use of virtual </a:t>
            </a:r>
            <a:r>
              <a:rPr dirty="0" sz="2000" spc="-5">
                <a:latin typeface="Times New Roman"/>
                <a:cs typeface="Times New Roman"/>
              </a:rPr>
              <a:t>machines </a:t>
            </a:r>
            <a:r>
              <a:rPr dirty="0" sz="2000">
                <a:latin typeface="Times New Roman"/>
                <a:cs typeface="Times New Roman"/>
              </a:rPr>
              <a:t>greatly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reduces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need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physical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access.</a:t>
            </a:r>
            <a:endParaRPr sz="2000">
              <a:latin typeface="Times New Roman"/>
              <a:cs typeface="Times New Roman"/>
            </a:endParaRPr>
          </a:p>
          <a:p>
            <a:pPr marL="699770" marR="540385" indent="-342900">
              <a:lnSpc>
                <a:spcPct val="100000"/>
              </a:lnSpc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2000">
                <a:latin typeface="Times New Roman"/>
                <a:cs typeface="Times New Roman"/>
              </a:rPr>
              <a:t>Multiple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operating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systems</a:t>
            </a:r>
            <a:r>
              <a:rPr dirty="0" sz="2000">
                <a:latin typeface="Times New Roman"/>
                <a:cs typeface="Times New Roman"/>
              </a:rPr>
              <a:t> can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run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simultaneously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</a:t>
            </a:r>
            <a:r>
              <a:rPr dirty="0" sz="2000" spc="5">
                <a:latin typeface="Times New Roman"/>
                <a:cs typeface="Times New Roman"/>
              </a:rPr>
              <a:t> one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15">
                <a:latin typeface="Times New Roman"/>
                <a:cs typeface="Times New Roman"/>
              </a:rPr>
              <a:t>server.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25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00871" y="2005583"/>
            <a:ext cx="3249168" cy="324916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7219950" cy="4639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Containers:</a:t>
            </a:r>
            <a:endParaRPr sz="240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spcBef>
                <a:spcPts val="2235"/>
              </a:spcBef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2000">
                <a:latin typeface="Times New Roman"/>
                <a:cs typeface="Times New Roman"/>
              </a:rPr>
              <a:t>Containers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alternative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 spc="-20">
                <a:latin typeface="Times New Roman"/>
                <a:cs typeface="Times New Roman"/>
              </a:rPr>
              <a:t>Virtual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Machines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(VMs)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used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endParaRPr sz="2000">
              <a:latin typeface="Times New Roman"/>
              <a:cs typeface="Times New Roman"/>
            </a:endParaRPr>
          </a:p>
          <a:p>
            <a:pPr marL="69977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6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computing.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699770" marR="41910" indent="-342900">
              <a:lnSpc>
                <a:spcPct val="100000"/>
              </a:lnSpc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1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container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designed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virtualize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single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application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instead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entire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operating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system.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99770" marR="466725" indent="-342900">
              <a:lnSpc>
                <a:spcPct val="100000"/>
              </a:lnSpc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example,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if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you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have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 MySQL</a:t>
            </a:r>
            <a:r>
              <a:rPr dirty="0" sz="2000" spc="-8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container,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it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provides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virtual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instance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 the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application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that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all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it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does.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99770" marR="93980" indent="-342900">
              <a:lnSpc>
                <a:spcPct val="100000"/>
              </a:lnSpc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2000">
                <a:latin typeface="Times New Roman"/>
                <a:cs typeface="Times New Roman"/>
              </a:rPr>
              <a:t>Containers create an </a:t>
            </a:r>
            <a:r>
              <a:rPr dirty="0" sz="2000" spc="-5">
                <a:latin typeface="Times New Roman"/>
                <a:cs typeface="Times New Roman"/>
              </a:rPr>
              <a:t>isolation </a:t>
            </a:r>
            <a:r>
              <a:rPr dirty="0" sz="2000">
                <a:latin typeface="Times New Roman"/>
                <a:cs typeface="Times New Roman"/>
              </a:rPr>
              <a:t>at application </a:t>
            </a:r>
            <a:r>
              <a:rPr dirty="0" sz="2000" spc="-5">
                <a:latin typeface="Times New Roman"/>
                <a:cs typeface="Times New Roman"/>
              </a:rPr>
              <a:t>level </a:t>
            </a:r>
            <a:r>
              <a:rPr dirty="0" sz="2000">
                <a:latin typeface="Times New Roman"/>
                <a:cs typeface="Times New Roman"/>
              </a:rPr>
              <a:t>rather than at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server level. Therefore, any issues </a:t>
            </a:r>
            <a:r>
              <a:rPr dirty="0" sz="2000" spc="-5">
                <a:latin typeface="Times New Roman"/>
                <a:cs typeface="Times New Roman"/>
              </a:rPr>
              <a:t>like </a:t>
            </a:r>
            <a:r>
              <a:rPr dirty="0" sz="2000">
                <a:latin typeface="Times New Roman"/>
                <a:cs typeface="Times New Roman"/>
              </a:rPr>
              <a:t>over </a:t>
            </a:r>
            <a:r>
              <a:rPr dirty="0" sz="2000" spc="-5">
                <a:latin typeface="Times New Roman"/>
                <a:cs typeface="Times New Roman"/>
              </a:rPr>
              <a:t>consumption </a:t>
            </a:r>
            <a:r>
              <a:rPr dirty="0" sz="2000">
                <a:latin typeface="Times New Roman"/>
                <a:cs typeface="Times New Roman"/>
              </a:rPr>
              <a:t>of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resources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by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process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affects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only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that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container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not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whole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VM.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25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1817984" y="6465214"/>
            <a:ext cx="15367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2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6618605" cy="2632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Objectives: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00">
              <a:latin typeface="Times New Roman"/>
              <a:cs typeface="Times New Roman"/>
            </a:endParaRPr>
          </a:p>
          <a:p>
            <a:pPr marL="47434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Objectives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this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module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are: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750">
              <a:latin typeface="Times New Roman"/>
              <a:cs typeface="Times New Roman"/>
            </a:endParaRPr>
          </a:p>
          <a:p>
            <a:pPr marL="1274445" indent="-343535">
              <a:lnSpc>
                <a:spcPct val="100000"/>
              </a:lnSpc>
              <a:buFont typeface="Arial MT"/>
              <a:buChar char="•"/>
              <a:tabLst>
                <a:tab pos="1274445" algn="l"/>
                <a:tab pos="1275080" algn="l"/>
              </a:tabLst>
            </a:pPr>
            <a:r>
              <a:rPr dirty="0" sz="2000">
                <a:latin typeface="Times New Roman"/>
                <a:cs typeface="Times New Roman"/>
              </a:rPr>
              <a:t>Describe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various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delivery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models</a:t>
            </a:r>
            <a:endParaRPr sz="2000">
              <a:latin typeface="Times New Roman"/>
              <a:cs typeface="Times New Roman"/>
            </a:endParaRPr>
          </a:p>
          <a:p>
            <a:pPr marL="1274445" indent="-34353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1274445" algn="l"/>
                <a:tab pos="1275080" algn="l"/>
              </a:tabLst>
            </a:pPr>
            <a:r>
              <a:rPr dirty="0" sz="2000">
                <a:latin typeface="Times New Roman"/>
                <a:cs typeface="Times New Roman"/>
              </a:rPr>
              <a:t>Explain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IaaS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its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components</a:t>
            </a:r>
            <a:endParaRPr sz="2000">
              <a:latin typeface="Times New Roman"/>
              <a:cs typeface="Times New Roman"/>
            </a:endParaRPr>
          </a:p>
          <a:p>
            <a:pPr marL="1274445" indent="-343535">
              <a:lnSpc>
                <a:spcPct val="100000"/>
              </a:lnSpc>
              <a:spcBef>
                <a:spcPts val="1205"/>
              </a:spcBef>
              <a:buFont typeface="Arial MT"/>
              <a:buChar char="•"/>
              <a:tabLst>
                <a:tab pos="1274445" algn="l"/>
                <a:tab pos="1275080" algn="l"/>
              </a:tabLst>
            </a:pPr>
            <a:r>
              <a:rPr dirty="0" sz="2000">
                <a:latin typeface="Times New Roman"/>
                <a:cs typeface="Times New Roman"/>
              </a:rPr>
              <a:t>Discuss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impact</a:t>
            </a:r>
            <a:r>
              <a:rPr dirty="0" sz="2000">
                <a:latin typeface="Times New Roman"/>
                <a:cs typeface="Times New Roman"/>
              </a:rPr>
              <a:t> of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using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examples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93135" y="3645408"/>
            <a:ext cx="6035040" cy="295046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10368915" cy="22294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" b="1">
                <a:latin typeface="Times New Roman"/>
                <a:cs typeface="Times New Roman"/>
              </a:rPr>
              <a:t>Virtual</a:t>
            </a:r>
            <a:r>
              <a:rPr dirty="0" sz="2400" spc="-4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Machines</a:t>
            </a:r>
            <a:r>
              <a:rPr dirty="0" sz="2400" spc="-3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vs</a:t>
            </a:r>
            <a:r>
              <a:rPr dirty="0" sz="2400" spc="-1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Containers: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100">
              <a:latin typeface="Times New Roman"/>
              <a:cs typeface="Times New Roman"/>
            </a:endParaRPr>
          </a:p>
          <a:p>
            <a:pPr marL="380365" marR="508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Instead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5">
                <a:latin typeface="Times New Roman"/>
                <a:cs typeface="Times New Roman"/>
              </a:rPr>
              <a:t> virtualizing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 BIOS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hardware,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like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virtual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machine,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containers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operate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 top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shared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operating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system.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380365" marR="271145">
              <a:lnSpc>
                <a:spcPct val="100000"/>
              </a:lnSpc>
            </a:pPr>
            <a:r>
              <a:rPr dirty="0" sz="2000" spc="-10">
                <a:latin typeface="Times New Roman"/>
                <a:cs typeface="Times New Roman"/>
              </a:rPr>
              <a:t>However,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because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containers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do </a:t>
            </a:r>
            <a:r>
              <a:rPr dirty="0" sz="2000" spc="5">
                <a:latin typeface="Times New Roman"/>
                <a:cs typeface="Times New Roman"/>
              </a:rPr>
              <a:t>not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need to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utilize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extra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hardware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required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run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their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own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operating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systems,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you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run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 </a:t>
            </a:r>
            <a:r>
              <a:rPr dirty="0" sz="2000" spc="-5">
                <a:latin typeface="Times New Roman"/>
                <a:cs typeface="Times New Roman"/>
              </a:rPr>
              <a:t>many</a:t>
            </a:r>
            <a:r>
              <a:rPr dirty="0" sz="2000">
                <a:latin typeface="Times New Roman"/>
                <a:cs typeface="Times New Roman"/>
              </a:rPr>
              <a:t> as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4×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or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6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×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number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containers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more </a:t>
            </a:r>
            <a:r>
              <a:rPr dirty="0" sz="2000">
                <a:latin typeface="Times New Roman"/>
                <a:cs typeface="Times New Roman"/>
              </a:rPr>
              <a:t>than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VMs.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25</a:t>
            </a:fld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45980" y="2859023"/>
            <a:ext cx="1946148" cy="194767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8440420" cy="5248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Advantages</a:t>
            </a:r>
            <a:r>
              <a:rPr dirty="0" sz="2400" spc="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of </a:t>
            </a:r>
            <a:r>
              <a:rPr dirty="0" sz="2400" spc="-5" b="1">
                <a:latin typeface="Times New Roman"/>
                <a:cs typeface="Times New Roman"/>
              </a:rPr>
              <a:t>Containers</a:t>
            </a:r>
            <a:r>
              <a:rPr dirty="0" sz="2400" spc="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over</a:t>
            </a:r>
            <a:r>
              <a:rPr dirty="0" sz="2400" spc="-110" b="1">
                <a:latin typeface="Times New Roman"/>
                <a:cs typeface="Times New Roman"/>
              </a:rPr>
              <a:t> </a:t>
            </a:r>
            <a:r>
              <a:rPr dirty="0" sz="2400" spc="-15" b="1">
                <a:latin typeface="Times New Roman"/>
                <a:cs typeface="Times New Roman"/>
              </a:rPr>
              <a:t>Virtual </a:t>
            </a:r>
            <a:r>
              <a:rPr dirty="0" sz="2400" b="1">
                <a:latin typeface="Times New Roman"/>
                <a:cs typeface="Times New Roman"/>
              </a:rPr>
              <a:t>Machines:</a:t>
            </a:r>
            <a:endParaRPr sz="2400">
              <a:latin typeface="Times New Roman"/>
              <a:cs typeface="Times New Roman"/>
            </a:endParaRPr>
          </a:p>
          <a:p>
            <a:pPr marL="688340" indent="-343535">
              <a:lnSpc>
                <a:spcPct val="100000"/>
              </a:lnSpc>
              <a:spcBef>
                <a:spcPts val="2235"/>
              </a:spcBef>
              <a:buFont typeface="Arial MT"/>
              <a:buChar char="•"/>
              <a:tabLst>
                <a:tab pos="688340" algn="l"/>
                <a:tab pos="688975" algn="l"/>
              </a:tabLst>
            </a:pPr>
            <a:r>
              <a:rPr dirty="0" sz="2000">
                <a:latin typeface="Times New Roman"/>
                <a:cs typeface="Times New Roman"/>
              </a:rPr>
              <a:t>Containers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</a:t>
            </a:r>
            <a:r>
              <a:rPr dirty="0" sz="2000" spc="-5">
                <a:latin typeface="Times New Roman"/>
                <a:cs typeface="Times New Roman"/>
              </a:rPr>
              <a:t> initiate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milliseconds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compared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with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VMs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which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initiate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endParaRPr sz="2000">
              <a:latin typeface="Times New Roman"/>
              <a:cs typeface="Times New Roman"/>
            </a:endParaRPr>
          </a:p>
          <a:p>
            <a:pPr marL="68834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latin typeface="Times New Roman"/>
                <a:cs typeface="Times New Roman"/>
              </a:rPr>
              <a:t>minutes.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688340" indent="-343535">
              <a:lnSpc>
                <a:spcPct val="100000"/>
              </a:lnSpc>
              <a:buFont typeface="Arial MT"/>
              <a:buChar char="•"/>
              <a:tabLst>
                <a:tab pos="688340" algn="l"/>
                <a:tab pos="688975" algn="l"/>
              </a:tabLst>
            </a:pPr>
            <a:r>
              <a:rPr dirty="0" sz="2000">
                <a:latin typeface="Times New Roman"/>
                <a:cs typeface="Times New Roman"/>
              </a:rPr>
              <a:t>Containers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use</a:t>
            </a:r>
            <a:r>
              <a:rPr dirty="0" sz="2000" spc="-5">
                <a:latin typeface="Times New Roman"/>
                <a:cs typeface="Times New Roman"/>
              </a:rPr>
              <a:t> less </a:t>
            </a:r>
            <a:r>
              <a:rPr dirty="0" sz="2000">
                <a:latin typeface="Times New Roman"/>
                <a:cs typeface="Times New Roman"/>
              </a:rPr>
              <a:t>resources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resulting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faster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performance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than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VMs.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88340" indent="-343535">
              <a:lnSpc>
                <a:spcPct val="100000"/>
              </a:lnSpc>
              <a:buFont typeface="Arial MT"/>
              <a:buChar char="•"/>
              <a:tabLst>
                <a:tab pos="688340" algn="l"/>
                <a:tab pos="688975" algn="l"/>
              </a:tabLst>
            </a:pP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ability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operate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more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containers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same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amount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space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taken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by</a:t>
            </a:r>
            <a:endParaRPr sz="2000">
              <a:latin typeface="Times New Roman"/>
              <a:cs typeface="Times New Roman"/>
            </a:endParaRPr>
          </a:p>
          <a:p>
            <a:pPr marL="68834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7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VM.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345440">
              <a:lnSpc>
                <a:spcPct val="100000"/>
              </a:lnSpc>
            </a:pPr>
            <a:r>
              <a:rPr dirty="0" sz="2000" b="1">
                <a:latin typeface="Times New Roman"/>
                <a:cs typeface="Times New Roman"/>
              </a:rPr>
              <a:t>Disadvantages</a:t>
            </a:r>
            <a:r>
              <a:rPr dirty="0" sz="2000" spc="-5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of</a:t>
            </a:r>
            <a:r>
              <a:rPr dirty="0" sz="2000" spc="-3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Containers: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688340" indent="-343535">
              <a:lnSpc>
                <a:spcPct val="100000"/>
              </a:lnSpc>
              <a:buFont typeface="Arial MT"/>
              <a:buChar char="•"/>
              <a:tabLst>
                <a:tab pos="688340" algn="l"/>
                <a:tab pos="688975" algn="l"/>
              </a:tabLst>
            </a:pPr>
            <a:r>
              <a:rPr dirty="0" sz="2000">
                <a:latin typeface="Times New Roman"/>
                <a:cs typeface="Times New Roman"/>
              </a:rPr>
              <a:t>Containers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harder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manage </a:t>
            </a:r>
            <a:r>
              <a:rPr dirty="0" sz="2000">
                <a:latin typeface="Times New Roman"/>
                <a:cs typeface="Times New Roman"/>
              </a:rPr>
              <a:t>than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VMs,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especially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when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there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endParaRPr sz="2000">
              <a:latin typeface="Times New Roman"/>
              <a:cs typeface="Times New Roman"/>
            </a:endParaRPr>
          </a:p>
          <a:p>
            <a:pPr marL="688340">
              <a:lnSpc>
                <a:spcPct val="100000"/>
              </a:lnSpc>
              <a:spcBef>
                <a:spcPts val="5"/>
              </a:spcBef>
            </a:pPr>
            <a:r>
              <a:rPr dirty="0" sz="2000" spc="-10">
                <a:latin typeface="Times New Roman"/>
                <a:cs typeface="Times New Roman"/>
              </a:rPr>
              <a:t>large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number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containers.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688340" marR="391160" indent="-342900">
              <a:lnSpc>
                <a:spcPct val="100000"/>
              </a:lnSpc>
              <a:buFont typeface="Arial MT"/>
              <a:buChar char="•"/>
              <a:tabLst>
                <a:tab pos="688340" algn="l"/>
                <a:tab pos="688975" algn="l"/>
              </a:tabLst>
            </a:pPr>
            <a:r>
              <a:rPr dirty="0" sz="2000">
                <a:latin typeface="Times New Roman"/>
                <a:cs typeface="Times New Roman"/>
              </a:rPr>
              <a:t>Containers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less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secure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than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VMs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each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container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 a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potential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attack</a:t>
            </a:r>
            <a:r>
              <a:rPr dirty="0" sz="2000">
                <a:latin typeface="Times New Roman"/>
                <a:cs typeface="Times New Roman"/>
              </a:rPr>
              <a:t> surface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depending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</a:t>
            </a:r>
            <a:r>
              <a:rPr dirty="0" sz="2000" spc="-5">
                <a:latin typeface="Times New Roman"/>
                <a:cs typeface="Times New Roman"/>
              </a:rPr>
              <a:t> permissions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given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app.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25</a:t>
            </a:fld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90888" y="3485388"/>
            <a:ext cx="2484120" cy="136702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8630285" cy="50666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Service</a:t>
            </a:r>
            <a:r>
              <a:rPr dirty="0" sz="2400" spc="-2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Level</a:t>
            </a:r>
            <a:r>
              <a:rPr dirty="0" sz="2400" spc="-16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10" b="1">
                <a:latin typeface="Times New Roman"/>
                <a:cs typeface="Times New Roman"/>
              </a:rPr>
              <a:t>g</a:t>
            </a:r>
            <a:r>
              <a:rPr dirty="0" sz="2400" spc="-50" b="1">
                <a:latin typeface="Times New Roman"/>
                <a:cs typeface="Times New Roman"/>
              </a:rPr>
              <a:t>r</a:t>
            </a:r>
            <a:r>
              <a:rPr dirty="0" sz="2400" b="1">
                <a:latin typeface="Times New Roman"/>
                <a:cs typeface="Times New Roman"/>
              </a:rPr>
              <a:t>eement</a:t>
            </a:r>
            <a:r>
              <a:rPr dirty="0" sz="2400" b="1">
                <a:latin typeface="Times New Roman"/>
                <a:cs typeface="Times New Roman"/>
              </a:rPr>
              <a:t> </a:t>
            </a:r>
            <a:r>
              <a:rPr dirty="0" sz="2400" spc="5" b="1">
                <a:latin typeface="Times New Roman"/>
                <a:cs typeface="Times New Roman"/>
              </a:rPr>
              <a:t>(</a:t>
            </a:r>
            <a:r>
              <a:rPr dirty="0" sz="2400" b="1">
                <a:latin typeface="Times New Roman"/>
                <a:cs typeface="Times New Roman"/>
              </a:rPr>
              <a:t>S</a:t>
            </a:r>
            <a:r>
              <a:rPr dirty="0" sz="2400" spc="-10" b="1">
                <a:latin typeface="Times New Roman"/>
                <a:cs typeface="Times New Roman"/>
              </a:rPr>
              <a:t>L</a:t>
            </a:r>
            <a:r>
              <a:rPr dirty="0" sz="2400" b="1">
                <a:latin typeface="Times New Roman"/>
                <a:cs typeface="Times New Roman"/>
              </a:rPr>
              <a:t>A)</a:t>
            </a:r>
            <a:endParaRPr sz="2400">
              <a:latin typeface="Times New Roman"/>
              <a:cs typeface="Times New Roman"/>
            </a:endParaRPr>
          </a:p>
          <a:p>
            <a:pPr marL="685165" indent="-343535">
              <a:lnSpc>
                <a:spcPct val="100000"/>
              </a:lnSpc>
              <a:spcBef>
                <a:spcPts val="2245"/>
              </a:spcBef>
              <a:buFont typeface="Arial MT"/>
              <a:buChar char="•"/>
              <a:tabLst>
                <a:tab pos="685165" algn="l"/>
                <a:tab pos="685800" algn="l"/>
              </a:tabLst>
            </a:pPr>
            <a:r>
              <a:rPr dirty="0" sz="1800">
                <a:latin typeface="Times New Roman"/>
                <a:cs typeface="Times New Roman"/>
              </a:rPr>
              <a:t>Think </a:t>
            </a:r>
            <a:r>
              <a:rPr dirty="0" sz="1800" spc="-5">
                <a:latin typeface="Times New Roman"/>
                <a:cs typeface="Times New Roman"/>
              </a:rPr>
              <a:t>of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building a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new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home</a:t>
            </a:r>
            <a:r>
              <a:rPr dirty="0" sz="1800">
                <a:latin typeface="Times New Roman"/>
                <a:cs typeface="Times New Roman"/>
              </a:rPr>
              <a:t> or buying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new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 spc="-20">
                <a:latin typeface="Times New Roman"/>
                <a:cs typeface="Times New Roman"/>
              </a:rPr>
              <a:t>car,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we expect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have </a:t>
            </a:r>
            <a:r>
              <a:rPr dirty="0" sz="1800">
                <a:latin typeface="Times New Roman"/>
                <a:cs typeface="Times New Roman"/>
              </a:rPr>
              <a:t>a blueprint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for</a:t>
            </a:r>
            <a:endParaRPr sz="1800">
              <a:latin typeface="Times New Roman"/>
              <a:cs typeface="Times New Roman"/>
            </a:endParaRPr>
          </a:p>
          <a:p>
            <a:pPr marL="685165">
              <a:lnSpc>
                <a:spcPct val="100000"/>
              </a:lnSpc>
            </a:pP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house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or warranty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be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given with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purchase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5">
                <a:latin typeface="Times New Roman"/>
                <a:cs typeface="Times New Roman"/>
              </a:rPr>
              <a:t> new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Times New Roman"/>
                <a:cs typeface="Times New Roman"/>
              </a:rPr>
              <a:t>car.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685165" marR="401320" indent="-343535">
              <a:lnSpc>
                <a:spcPct val="100000"/>
              </a:lnSpc>
              <a:buFont typeface="Arial MT"/>
              <a:buChar char="•"/>
              <a:tabLst>
                <a:tab pos="685165" algn="l"/>
                <a:tab pos="685800" algn="l"/>
              </a:tabLst>
            </a:pPr>
            <a:r>
              <a:rPr dirty="0" sz="1800" spc="-5">
                <a:latin typeface="Times New Roman"/>
                <a:cs typeface="Times New Roman"/>
              </a:rPr>
              <a:t>A</a:t>
            </a:r>
            <a:r>
              <a:rPr dirty="0" sz="1800" spc="-10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service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level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agreement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(SLA)</a:t>
            </a:r>
            <a:r>
              <a:rPr dirty="0" sz="1800">
                <a:latin typeface="Times New Roman"/>
                <a:cs typeface="Times New Roman"/>
              </a:rPr>
              <a:t> serves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as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both a blueprint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 warranty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for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cloud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computing.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685165" marR="88900" indent="-343535">
              <a:lnSpc>
                <a:spcPct val="100000"/>
              </a:lnSpc>
              <a:buFont typeface="Arial MT"/>
              <a:buChar char="•"/>
              <a:tabLst>
                <a:tab pos="685165" algn="l"/>
                <a:tab pos="685800" algn="l"/>
              </a:tabLst>
            </a:pPr>
            <a:r>
              <a:rPr dirty="0" sz="1800" spc="-5" b="1">
                <a:latin typeface="Times New Roman"/>
                <a:cs typeface="Times New Roman"/>
              </a:rPr>
              <a:t>An</a:t>
            </a:r>
            <a:r>
              <a:rPr dirty="0" sz="1800" spc="-10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SLA</a:t>
            </a:r>
            <a:r>
              <a:rPr dirty="0" sz="1800" spc="-100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is</a:t>
            </a:r>
            <a:r>
              <a:rPr dirty="0" sz="1800" b="1">
                <a:latin typeface="Times New Roman"/>
                <a:cs typeface="Times New Roman"/>
              </a:rPr>
              <a:t> a contract between</a:t>
            </a:r>
            <a:r>
              <a:rPr dirty="0" sz="1800" spc="-3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a</a:t>
            </a:r>
            <a:r>
              <a:rPr dirty="0" sz="1800" spc="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service</a:t>
            </a:r>
            <a:r>
              <a:rPr dirty="0" sz="1800" spc="-15" b="1">
                <a:latin typeface="Times New Roman"/>
                <a:cs typeface="Times New Roman"/>
              </a:rPr>
              <a:t> </a:t>
            </a:r>
            <a:r>
              <a:rPr dirty="0" sz="1800" spc="-10" b="1">
                <a:latin typeface="Times New Roman"/>
                <a:cs typeface="Times New Roman"/>
              </a:rPr>
              <a:t>provider</a:t>
            </a:r>
            <a:r>
              <a:rPr dirty="0" sz="1800" spc="-3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(either</a:t>
            </a:r>
            <a:r>
              <a:rPr dirty="0" sz="1800" spc="-4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internal</a:t>
            </a:r>
            <a:r>
              <a:rPr dirty="0" sz="1800" spc="-1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or</a:t>
            </a:r>
            <a:r>
              <a:rPr dirty="0" sz="1800" spc="-3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external)</a:t>
            </a:r>
            <a:r>
              <a:rPr dirty="0" sz="1800" spc="-15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and </a:t>
            </a:r>
            <a:r>
              <a:rPr dirty="0" sz="1800" spc="-434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the</a:t>
            </a:r>
            <a:r>
              <a:rPr dirty="0" sz="1800" spc="-10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end</a:t>
            </a:r>
            <a:r>
              <a:rPr dirty="0" sz="1800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user</a:t>
            </a:r>
            <a:r>
              <a:rPr dirty="0" sz="1800" spc="-2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that defines</a:t>
            </a:r>
            <a:r>
              <a:rPr dirty="0" sz="1800" spc="-10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the</a:t>
            </a:r>
            <a:r>
              <a:rPr dirty="0" sz="1800" spc="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level</a:t>
            </a:r>
            <a:r>
              <a:rPr dirty="0" sz="1800" spc="-1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of</a:t>
            </a:r>
            <a:r>
              <a:rPr dirty="0" sz="1800" spc="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service</a:t>
            </a:r>
            <a:r>
              <a:rPr dirty="0" sz="1800" spc="-1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expected</a:t>
            </a:r>
            <a:r>
              <a:rPr dirty="0" sz="1800" spc="-10" b="1">
                <a:latin typeface="Times New Roman"/>
                <a:cs typeface="Times New Roman"/>
              </a:rPr>
              <a:t> from</a:t>
            </a:r>
            <a:r>
              <a:rPr dirty="0" sz="1800" spc="-5" b="1">
                <a:latin typeface="Times New Roman"/>
                <a:cs typeface="Times New Roman"/>
              </a:rPr>
              <a:t> the</a:t>
            </a:r>
            <a:r>
              <a:rPr dirty="0" sz="1800" spc="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service</a:t>
            </a:r>
            <a:r>
              <a:rPr dirty="0" sz="1800" spc="-15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provider</a:t>
            </a:r>
            <a:r>
              <a:rPr dirty="0" sz="1800" spc="-5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685165" marR="186055" indent="-343535">
              <a:lnSpc>
                <a:spcPct val="100000"/>
              </a:lnSpc>
              <a:buFont typeface="Arial MT"/>
              <a:buChar char="•"/>
              <a:tabLst>
                <a:tab pos="685165" algn="l"/>
                <a:tab pos="685800" algn="l"/>
              </a:tabLst>
            </a:pPr>
            <a:r>
              <a:rPr dirty="0" sz="1800" spc="-5">
                <a:latin typeface="Times New Roman"/>
                <a:cs typeface="Times New Roman"/>
              </a:rPr>
              <a:t>SLAs </a:t>
            </a:r>
            <a:r>
              <a:rPr dirty="0" sz="1800">
                <a:latin typeface="Times New Roman"/>
                <a:cs typeface="Times New Roman"/>
              </a:rPr>
              <a:t>define what the customer </a:t>
            </a:r>
            <a:r>
              <a:rPr dirty="0" sz="1800" spc="-5">
                <a:latin typeface="Times New Roman"/>
                <a:cs typeface="Times New Roman"/>
              </a:rPr>
              <a:t>will </a:t>
            </a:r>
            <a:r>
              <a:rPr dirty="0" sz="1800">
                <a:latin typeface="Times New Roman"/>
                <a:cs typeface="Times New Roman"/>
              </a:rPr>
              <a:t>receive, not how the service </a:t>
            </a:r>
            <a:r>
              <a:rPr dirty="0" sz="1800" spc="-5">
                <a:latin typeface="Times New Roman"/>
                <a:cs typeface="Times New Roman"/>
              </a:rPr>
              <a:t>itself is </a:t>
            </a:r>
            <a:r>
              <a:rPr dirty="0" sz="1800">
                <a:latin typeface="Times New Roman"/>
                <a:cs typeface="Times New Roman"/>
              </a:rPr>
              <a:t>provided or </a:t>
            </a:r>
            <a:r>
              <a:rPr dirty="0" sz="1800" spc="-4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delivered.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685165" marR="5080" indent="-3435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685165" algn="l"/>
                <a:tab pos="685800" algn="l"/>
              </a:tabLst>
            </a:pPr>
            <a:r>
              <a:rPr dirty="0" sz="1800" spc="-5">
                <a:latin typeface="Times New Roman"/>
                <a:cs typeface="Times New Roman"/>
              </a:rPr>
              <a:t>A`</a:t>
            </a:r>
            <a:r>
              <a:rPr dirty="0" sz="1800">
                <a:latin typeface="Times New Roman"/>
                <a:cs typeface="Times New Roman"/>
              </a:rPr>
              <a:t> telecom company's </a:t>
            </a:r>
            <a:r>
              <a:rPr dirty="0" sz="1800" spc="-5">
                <a:latin typeface="Times New Roman"/>
                <a:cs typeface="Times New Roman"/>
              </a:rPr>
              <a:t>SLA, </a:t>
            </a:r>
            <a:r>
              <a:rPr dirty="0" sz="1800">
                <a:latin typeface="Times New Roman"/>
                <a:cs typeface="Times New Roman"/>
              </a:rPr>
              <a:t>for example, </a:t>
            </a:r>
            <a:r>
              <a:rPr dirty="0" sz="1800" spc="-5">
                <a:latin typeface="Times New Roman"/>
                <a:cs typeface="Times New Roman"/>
              </a:rPr>
              <a:t>may promise </a:t>
            </a:r>
            <a:r>
              <a:rPr dirty="0" sz="1800">
                <a:latin typeface="Times New Roman"/>
                <a:cs typeface="Times New Roman"/>
              </a:rPr>
              <a:t>network availability of 99.999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percent (that </a:t>
            </a:r>
            <a:r>
              <a:rPr dirty="0" sz="1800" spc="-5">
                <a:latin typeface="Times New Roman"/>
                <a:cs typeface="Times New Roman"/>
              </a:rPr>
              <a:t>works </a:t>
            </a:r>
            <a:r>
              <a:rPr dirty="0" sz="1800">
                <a:latin typeface="Times New Roman"/>
                <a:cs typeface="Times New Roman"/>
              </a:rPr>
              <a:t>out to about five and a quarter </a:t>
            </a:r>
            <a:r>
              <a:rPr dirty="0" sz="1800" spc="-5">
                <a:latin typeface="Times New Roman"/>
                <a:cs typeface="Times New Roman"/>
              </a:rPr>
              <a:t>minutes </a:t>
            </a:r>
            <a:r>
              <a:rPr dirty="0" sz="1800">
                <a:latin typeface="Times New Roman"/>
                <a:cs typeface="Times New Roman"/>
              </a:rPr>
              <a:t>of downtime per </a:t>
            </a:r>
            <a:r>
              <a:rPr dirty="0" sz="1800" spc="-10">
                <a:latin typeface="Times New Roman"/>
                <a:cs typeface="Times New Roman"/>
              </a:rPr>
              <a:t>year, 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which can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still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be</a:t>
            </a:r>
            <a:r>
              <a:rPr dirty="0" sz="1800" spc="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too long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for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some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businesses),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 allow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customer to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reduce 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their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payment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by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given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percentage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if it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is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not achieved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usually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based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on the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8641" y="6209384"/>
            <a:ext cx="2299335" cy="2787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 sz="1800" spc="-5">
                <a:latin typeface="Times New Roman"/>
                <a:cs typeface="Times New Roman"/>
              </a:rPr>
              <a:t>magnitude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breach.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32</a:t>
            </a:fld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11765660" y="6427114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32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44711" y="4221479"/>
            <a:ext cx="2846831" cy="21351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33459" y="2505455"/>
            <a:ext cx="2958083" cy="90525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45668" y="1143457"/>
            <a:ext cx="7263130" cy="50666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" b="1">
                <a:latin typeface="Times New Roman"/>
                <a:cs typeface="Times New Roman"/>
              </a:rPr>
              <a:t>Virtual</a:t>
            </a:r>
            <a:r>
              <a:rPr dirty="0" sz="2400" spc="-3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Private</a:t>
            </a:r>
            <a:r>
              <a:rPr dirty="0" sz="2400" spc="-3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Cloud</a:t>
            </a:r>
            <a:r>
              <a:rPr dirty="0" sz="240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(VPC)</a:t>
            </a:r>
            <a:endParaRPr sz="2400">
              <a:latin typeface="Times New Roman"/>
              <a:cs typeface="Times New Roman"/>
            </a:endParaRPr>
          </a:p>
          <a:p>
            <a:pPr marL="799465" marR="5080" indent="-457834">
              <a:lnSpc>
                <a:spcPct val="100000"/>
              </a:lnSpc>
              <a:spcBef>
                <a:spcPts val="2245"/>
              </a:spcBef>
              <a:buFont typeface="Arial MT"/>
              <a:buChar char="•"/>
              <a:tabLst>
                <a:tab pos="799465" algn="l"/>
                <a:tab pos="800100" algn="l"/>
              </a:tabLst>
            </a:pPr>
            <a:r>
              <a:rPr dirty="0" sz="1800">
                <a:latin typeface="Times New Roman"/>
                <a:cs typeface="Times New Roman"/>
              </a:rPr>
              <a:t>A</a:t>
            </a:r>
            <a:r>
              <a:rPr dirty="0" sz="1800" spc="-10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virtual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private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cloud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(VPC)</a:t>
            </a:r>
            <a:r>
              <a:rPr dirty="0" sz="1800">
                <a:latin typeface="Times New Roman"/>
                <a:cs typeface="Times New Roman"/>
              </a:rPr>
              <a:t> is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hybrid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model</a:t>
            </a:r>
            <a:r>
              <a:rPr dirty="0" sz="1800">
                <a:latin typeface="Times New Roman"/>
                <a:cs typeface="Times New Roman"/>
              </a:rPr>
              <a:t> of cloud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computing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which a </a:t>
            </a:r>
            <a:r>
              <a:rPr dirty="0" sz="1800">
                <a:latin typeface="Times New Roman"/>
                <a:cs typeface="Times New Roman"/>
              </a:rPr>
              <a:t>private cloud solution </a:t>
            </a:r>
            <a:r>
              <a:rPr dirty="0" sz="1800" spc="-5">
                <a:latin typeface="Times New Roman"/>
                <a:cs typeface="Times New Roman"/>
              </a:rPr>
              <a:t>is </a:t>
            </a:r>
            <a:r>
              <a:rPr dirty="0" sz="1800">
                <a:latin typeface="Times New Roman"/>
                <a:cs typeface="Times New Roman"/>
              </a:rPr>
              <a:t>provided within a public cloud 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provider’s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infrastructure.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799465" marR="212090" indent="-457834">
              <a:lnSpc>
                <a:spcPct val="100000"/>
              </a:lnSpc>
              <a:buFont typeface="Arial MT"/>
              <a:buChar char="•"/>
              <a:tabLst>
                <a:tab pos="799465" algn="l"/>
                <a:tab pos="800100" algn="l"/>
              </a:tabLst>
            </a:pPr>
            <a:r>
              <a:rPr dirty="0" sz="1800" spc="-5">
                <a:latin typeface="Times New Roman"/>
                <a:cs typeface="Times New Roman"/>
              </a:rPr>
              <a:t>VPC is </a:t>
            </a:r>
            <a:r>
              <a:rPr dirty="0" sz="1800">
                <a:latin typeface="Times New Roman"/>
                <a:cs typeface="Times New Roman"/>
              </a:rPr>
              <a:t>a cloud computing </a:t>
            </a:r>
            <a:r>
              <a:rPr dirty="0" sz="1800" spc="-5">
                <a:latin typeface="Times New Roman"/>
                <a:cs typeface="Times New Roman"/>
              </a:rPr>
              <a:t>service </a:t>
            </a:r>
            <a:r>
              <a:rPr dirty="0" sz="1800">
                <a:latin typeface="Times New Roman"/>
                <a:cs typeface="Times New Roman"/>
              </a:rPr>
              <a:t>in which a public cloud provider 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isolates a specific portion of their </a:t>
            </a:r>
            <a:r>
              <a:rPr dirty="0" sz="1800" spc="-5">
                <a:latin typeface="Times New Roman"/>
                <a:cs typeface="Times New Roman"/>
              </a:rPr>
              <a:t>public </a:t>
            </a:r>
            <a:r>
              <a:rPr dirty="0" sz="1800">
                <a:latin typeface="Times New Roman"/>
                <a:cs typeface="Times New Roman"/>
              </a:rPr>
              <a:t>cloud infrastructure to be 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provisioned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for private </a:t>
            </a:r>
            <a:r>
              <a:rPr dirty="0" sz="1800" spc="-5">
                <a:latin typeface="Times New Roman"/>
                <a:cs typeface="Times New Roman"/>
              </a:rPr>
              <a:t>use.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VPC</a:t>
            </a:r>
            <a:r>
              <a:rPr dirty="0" sz="1800">
                <a:latin typeface="Times New Roman"/>
                <a:cs typeface="Times New Roman"/>
              </a:rPr>
              <a:t> infrastructure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is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managed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by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public cloud vendor; </a:t>
            </a:r>
            <a:r>
              <a:rPr dirty="0" sz="1800" spc="-10">
                <a:latin typeface="Times New Roman"/>
                <a:cs typeface="Times New Roman"/>
              </a:rPr>
              <a:t>however, </a:t>
            </a:r>
            <a:r>
              <a:rPr dirty="0" sz="1800">
                <a:latin typeface="Times New Roman"/>
                <a:cs typeface="Times New Roman"/>
              </a:rPr>
              <a:t>the resources allocated to a </a:t>
            </a:r>
            <a:r>
              <a:rPr dirty="0" sz="1800" spc="-5">
                <a:latin typeface="Times New Roman"/>
                <a:cs typeface="Times New Roman"/>
              </a:rPr>
              <a:t>VPC </a:t>
            </a:r>
            <a:r>
              <a:rPr dirty="0" sz="1800">
                <a:latin typeface="Times New Roman"/>
                <a:cs typeface="Times New Roman"/>
              </a:rPr>
              <a:t>are 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not</a:t>
            </a:r>
            <a:r>
              <a:rPr dirty="0" sz="1800" spc="-5">
                <a:latin typeface="Times New Roman"/>
                <a:cs typeface="Times New Roman"/>
              </a:rPr>
              <a:t> shared</a:t>
            </a:r>
            <a:r>
              <a:rPr dirty="0" sz="1800">
                <a:latin typeface="Times New Roman"/>
                <a:cs typeface="Times New Roman"/>
              </a:rPr>
              <a:t> with any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other </a:t>
            </a:r>
            <a:r>
              <a:rPr dirty="0" sz="1800" spc="-15">
                <a:latin typeface="Times New Roman"/>
                <a:cs typeface="Times New Roman"/>
              </a:rPr>
              <a:t>customer.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799465" marR="267970" indent="-457834">
              <a:lnSpc>
                <a:spcPct val="100000"/>
              </a:lnSpc>
              <a:buFont typeface="Arial MT"/>
              <a:buChar char="•"/>
              <a:tabLst>
                <a:tab pos="799465" algn="l"/>
                <a:tab pos="800100" algn="l"/>
              </a:tabLst>
            </a:pPr>
            <a:r>
              <a:rPr dirty="0" sz="1800" spc="-5">
                <a:latin typeface="Times New Roman"/>
                <a:cs typeface="Times New Roman"/>
              </a:rPr>
              <a:t>VPC </a:t>
            </a:r>
            <a:r>
              <a:rPr dirty="0" sz="1800">
                <a:latin typeface="Times New Roman"/>
                <a:cs typeface="Times New Roman"/>
              </a:rPr>
              <a:t>are specifically for those </a:t>
            </a:r>
            <a:r>
              <a:rPr dirty="0" sz="1800" spc="-5">
                <a:latin typeface="Times New Roman"/>
                <a:cs typeface="Times New Roman"/>
              </a:rPr>
              <a:t>who </a:t>
            </a:r>
            <a:r>
              <a:rPr dirty="0" sz="1800">
                <a:latin typeface="Times New Roman"/>
                <a:cs typeface="Times New Roman"/>
              </a:rPr>
              <a:t>want to benefit from cloud </a:t>
            </a:r>
            <a:r>
              <a:rPr dirty="0" sz="1800" spc="5">
                <a:latin typeface="Times New Roman"/>
                <a:cs typeface="Times New Roman"/>
              </a:rPr>
              <a:t>yet </a:t>
            </a:r>
            <a:r>
              <a:rPr dirty="0" sz="1800" spc="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have </a:t>
            </a:r>
            <a:r>
              <a:rPr dirty="0" sz="1800" spc="-10">
                <a:latin typeface="Times New Roman"/>
                <a:cs typeface="Times New Roman"/>
              </a:rPr>
              <a:t>some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concerns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about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15">
                <a:latin typeface="Times New Roman"/>
                <a:cs typeface="Times New Roman"/>
              </a:rPr>
              <a:t>privacy,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security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loss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control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over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proprietary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data.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799465" marR="260350" indent="-457834">
              <a:lnSpc>
                <a:spcPct val="100000"/>
              </a:lnSpc>
              <a:buFont typeface="Arial MT"/>
              <a:buChar char="•"/>
              <a:tabLst>
                <a:tab pos="799465" algn="l"/>
                <a:tab pos="800100" algn="l"/>
              </a:tabLst>
            </a:pPr>
            <a:r>
              <a:rPr dirty="0" sz="1800" spc="-5">
                <a:latin typeface="Times New Roman"/>
                <a:cs typeface="Times New Roman"/>
              </a:rPr>
              <a:t>VPC </a:t>
            </a:r>
            <a:r>
              <a:rPr dirty="0" sz="1800">
                <a:latin typeface="Times New Roman"/>
                <a:cs typeface="Times New Roman"/>
              </a:rPr>
              <a:t>customers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are given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dedicated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cloud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servers, virtual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networks,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cloud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storage and private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ID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addresses.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5461" y="6459118"/>
            <a:ext cx="66598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dirty="0" sz="1800">
                <a:latin typeface="Times New Roman"/>
                <a:cs typeface="Times New Roman"/>
              </a:rPr>
              <a:t>Ex</a:t>
            </a:r>
            <a:r>
              <a:rPr dirty="0" sz="1800" spc="5">
                <a:latin typeface="Times New Roman"/>
                <a:cs typeface="Times New Roman"/>
              </a:rPr>
              <a:t>a</a:t>
            </a:r>
            <a:r>
              <a:rPr dirty="0" sz="1800" spc="-10">
                <a:latin typeface="Times New Roman"/>
                <a:cs typeface="Times New Roman"/>
              </a:rPr>
              <a:t>m</a:t>
            </a:r>
            <a:r>
              <a:rPr dirty="0" sz="1800">
                <a:latin typeface="Times New Roman"/>
                <a:cs typeface="Times New Roman"/>
              </a:rPr>
              <a:t>pl</a:t>
            </a:r>
            <a:r>
              <a:rPr dirty="0" sz="1800" spc="5">
                <a:latin typeface="Times New Roman"/>
                <a:cs typeface="Times New Roman"/>
              </a:rPr>
              <a:t>e</a:t>
            </a:r>
            <a:r>
              <a:rPr dirty="0" sz="1800" spc="-5">
                <a:latin typeface="Times New Roman"/>
                <a:cs typeface="Times New Roman"/>
              </a:rPr>
              <a:t>s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for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V</a:t>
            </a:r>
            <a:r>
              <a:rPr dirty="0" sz="1800" spc="-15">
                <a:latin typeface="Times New Roman"/>
                <a:cs typeface="Times New Roman"/>
              </a:rPr>
              <a:t>P</a:t>
            </a:r>
            <a:r>
              <a:rPr dirty="0" sz="1800" spc="-5">
                <a:latin typeface="Times New Roman"/>
                <a:cs typeface="Times New Roman"/>
              </a:rPr>
              <a:t>Cs</a:t>
            </a:r>
            <a:r>
              <a:rPr dirty="0" sz="1800">
                <a:latin typeface="Times New Roman"/>
                <a:cs typeface="Times New Roman"/>
              </a:rPr>
              <a:t> in</a:t>
            </a:r>
            <a:r>
              <a:rPr dirty="0" sz="1800" spc="5">
                <a:latin typeface="Times New Roman"/>
                <a:cs typeface="Times New Roman"/>
              </a:rPr>
              <a:t>c</a:t>
            </a:r>
            <a:r>
              <a:rPr dirty="0" sz="1800">
                <a:latin typeface="Times New Roman"/>
                <a:cs typeface="Times New Roman"/>
              </a:rPr>
              <a:t>lude</a:t>
            </a:r>
            <a:r>
              <a:rPr dirty="0" sz="1800" spc="-1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A</a:t>
            </a:r>
            <a:r>
              <a:rPr dirty="0" sz="1800" spc="-20">
                <a:latin typeface="Times New Roman"/>
                <a:cs typeface="Times New Roman"/>
              </a:rPr>
              <a:t>m</a:t>
            </a:r>
            <a:r>
              <a:rPr dirty="0" sz="1800">
                <a:latin typeface="Times New Roman"/>
                <a:cs typeface="Times New Roman"/>
              </a:rPr>
              <a:t>a</a:t>
            </a:r>
            <a:r>
              <a:rPr dirty="0" sz="1800" spc="5">
                <a:latin typeface="Times New Roman"/>
                <a:cs typeface="Times New Roman"/>
              </a:rPr>
              <a:t>z</a:t>
            </a:r>
            <a:r>
              <a:rPr dirty="0" sz="1800">
                <a:latin typeface="Times New Roman"/>
                <a:cs typeface="Times New Roman"/>
              </a:rPr>
              <a:t>on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V</a:t>
            </a:r>
            <a:r>
              <a:rPr dirty="0" sz="1800" spc="-15">
                <a:latin typeface="Times New Roman"/>
                <a:cs typeface="Times New Roman"/>
              </a:rPr>
              <a:t>P</a:t>
            </a:r>
            <a:r>
              <a:rPr dirty="0" sz="1800">
                <a:latin typeface="Times New Roman"/>
                <a:cs typeface="Times New Roman"/>
              </a:rPr>
              <a:t>C</a:t>
            </a:r>
            <a:r>
              <a:rPr dirty="0" sz="1800" spc="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 Google</a:t>
            </a:r>
            <a:r>
              <a:rPr dirty="0" sz="1800" spc="-10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App </a:t>
            </a:r>
            <a:r>
              <a:rPr dirty="0" sz="1800" spc="5">
                <a:latin typeface="Times New Roman"/>
                <a:cs typeface="Times New Roman"/>
              </a:rPr>
              <a:t>E</a:t>
            </a:r>
            <a:r>
              <a:rPr dirty="0" sz="1800">
                <a:latin typeface="Times New Roman"/>
                <a:cs typeface="Times New Roman"/>
              </a:rPr>
              <a:t>ngin</a:t>
            </a:r>
            <a:r>
              <a:rPr dirty="0" sz="1800" spc="5">
                <a:latin typeface="Times New Roman"/>
                <a:cs typeface="Times New Roman"/>
              </a:rPr>
              <a:t>e</a:t>
            </a:r>
            <a:r>
              <a:rPr dirty="0" sz="180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95004" y="2663951"/>
            <a:ext cx="3081528" cy="243535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7879080" cy="53409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" b="1">
                <a:latin typeface="Times New Roman"/>
                <a:cs typeface="Times New Roman"/>
              </a:rPr>
              <a:t>Virtual</a:t>
            </a:r>
            <a:r>
              <a:rPr dirty="0" sz="2400" spc="-4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Private</a:t>
            </a:r>
            <a:r>
              <a:rPr dirty="0" sz="2400" spc="-35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Cloud</a:t>
            </a:r>
            <a:endParaRPr sz="2400">
              <a:latin typeface="Times New Roman"/>
              <a:cs typeface="Times New Roman"/>
            </a:endParaRPr>
          </a:p>
          <a:p>
            <a:pPr marL="799465" marR="5080" indent="-457834">
              <a:lnSpc>
                <a:spcPct val="100000"/>
              </a:lnSpc>
              <a:spcBef>
                <a:spcPts val="2245"/>
              </a:spcBef>
              <a:buFont typeface="Arial MT"/>
              <a:buChar char="•"/>
              <a:tabLst>
                <a:tab pos="799465" algn="l"/>
                <a:tab pos="800100" algn="l"/>
              </a:tabLst>
            </a:pPr>
            <a:r>
              <a:rPr dirty="0" sz="1800">
                <a:latin typeface="Times New Roman"/>
                <a:cs typeface="Times New Roman"/>
              </a:rPr>
              <a:t>A</a:t>
            </a:r>
            <a:r>
              <a:rPr dirty="0" sz="1800" spc="-10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virtual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private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cloud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(VPC)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is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hybrid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model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 cloud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computing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 </a:t>
            </a:r>
            <a:r>
              <a:rPr dirty="0" sz="1800" spc="-5">
                <a:latin typeface="Times New Roman"/>
                <a:cs typeface="Times New Roman"/>
              </a:rPr>
              <a:t>which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 private cloud </a:t>
            </a:r>
            <a:r>
              <a:rPr dirty="0" sz="1800" spc="-5">
                <a:latin typeface="Times New Roman"/>
                <a:cs typeface="Times New Roman"/>
              </a:rPr>
              <a:t>solution </a:t>
            </a:r>
            <a:r>
              <a:rPr dirty="0" sz="1800">
                <a:latin typeface="Times New Roman"/>
                <a:cs typeface="Times New Roman"/>
              </a:rPr>
              <a:t>is provided </a:t>
            </a:r>
            <a:r>
              <a:rPr dirty="0" sz="1800" spc="-5">
                <a:latin typeface="Times New Roman"/>
                <a:cs typeface="Times New Roman"/>
              </a:rPr>
              <a:t>within </a:t>
            </a:r>
            <a:r>
              <a:rPr dirty="0" sz="1800">
                <a:latin typeface="Times New Roman"/>
                <a:cs typeface="Times New Roman"/>
              </a:rPr>
              <a:t>a public cloud </a:t>
            </a:r>
            <a:r>
              <a:rPr dirty="0" sz="1800" spc="-5">
                <a:latin typeface="Times New Roman"/>
                <a:cs typeface="Times New Roman"/>
              </a:rPr>
              <a:t>provider’s </a:t>
            </a:r>
            <a:r>
              <a:rPr dirty="0" sz="1800">
                <a:latin typeface="Times New Roman"/>
                <a:cs typeface="Times New Roman"/>
              </a:rPr>
              <a:t> infrastructure.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799465" marR="17780" indent="-457834">
              <a:lnSpc>
                <a:spcPct val="100000"/>
              </a:lnSpc>
              <a:buFont typeface="Arial MT"/>
              <a:buChar char="•"/>
              <a:tabLst>
                <a:tab pos="799465" algn="l"/>
                <a:tab pos="800100" algn="l"/>
              </a:tabLst>
            </a:pPr>
            <a:r>
              <a:rPr dirty="0" sz="1800" spc="-5">
                <a:latin typeface="Times New Roman"/>
                <a:cs typeface="Times New Roman"/>
              </a:rPr>
              <a:t>VPC is </a:t>
            </a:r>
            <a:r>
              <a:rPr dirty="0" sz="1800">
                <a:latin typeface="Times New Roman"/>
                <a:cs typeface="Times New Roman"/>
              </a:rPr>
              <a:t>a cloud computing </a:t>
            </a:r>
            <a:r>
              <a:rPr dirty="0" sz="1800" spc="-5">
                <a:latin typeface="Times New Roman"/>
                <a:cs typeface="Times New Roman"/>
              </a:rPr>
              <a:t>service </a:t>
            </a:r>
            <a:r>
              <a:rPr dirty="0" sz="1800">
                <a:latin typeface="Times New Roman"/>
                <a:cs typeface="Times New Roman"/>
              </a:rPr>
              <a:t>in which a public cloud provider </a:t>
            </a:r>
            <a:r>
              <a:rPr dirty="0" sz="1800" spc="-5">
                <a:latin typeface="Times New Roman"/>
                <a:cs typeface="Times New Roman"/>
              </a:rPr>
              <a:t>isolates </a:t>
            </a:r>
            <a:r>
              <a:rPr dirty="0" sz="1800">
                <a:latin typeface="Times New Roman"/>
                <a:cs typeface="Times New Roman"/>
              </a:rPr>
              <a:t>a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specific portion of their public cloud infrastructure to be provisioned for 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private </a:t>
            </a:r>
            <a:r>
              <a:rPr dirty="0" sz="1800" spc="-5">
                <a:latin typeface="Times New Roman"/>
                <a:cs typeface="Times New Roman"/>
              </a:rPr>
              <a:t>use. </a:t>
            </a:r>
            <a:r>
              <a:rPr dirty="0" sz="1800">
                <a:latin typeface="Times New Roman"/>
                <a:cs typeface="Times New Roman"/>
              </a:rPr>
              <a:t>The </a:t>
            </a:r>
            <a:r>
              <a:rPr dirty="0" sz="1800" spc="-5">
                <a:latin typeface="Times New Roman"/>
                <a:cs typeface="Times New Roman"/>
              </a:rPr>
              <a:t>VPC </a:t>
            </a:r>
            <a:r>
              <a:rPr dirty="0" sz="1800">
                <a:latin typeface="Times New Roman"/>
                <a:cs typeface="Times New Roman"/>
              </a:rPr>
              <a:t>infrastructure </a:t>
            </a:r>
            <a:r>
              <a:rPr dirty="0" sz="1800" spc="-5">
                <a:latin typeface="Times New Roman"/>
                <a:cs typeface="Times New Roman"/>
              </a:rPr>
              <a:t>is managed </a:t>
            </a:r>
            <a:r>
              <a:rPr dirty="0" sz="1800">
                <a:latin typeface="Times New Roman"/>
                <a:cs typeface="Times New Roman"/>
              </a:rPr>
              <a:t>by a public cloud vendor; 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however, </a:t>
            </a:r>
            <a:r>
              <a:rPr dirty="0" sz="1800">
                <a:latin typeface="Times New Roman"/>
                <a:cs typeface="Times New Roman"/>
              </a:rPr>
              <a:t>the resources allocated to a </a:t>
            </a:r>
            <a:r>
              <a:rPr dirty="0" sz="1800" spc="-5">
                <a:latin typeface="Times New Roman"/>
                <a:cs typeface="Times New Roman"/>
              </a:rPr>
              <a:t>VPC </a:t>
            </a:r>
            <a:r>
              <a:rPr dirty="0" sz="1800">
                <a:latin typeface="Times New Roman"/>
                <a:cs typeface="Times New Roman"/>
              </a:rPr>
              <a:t>are not shared with any other 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15">
                <a:latin typeface="Times New Roman"/>
                <a:cs typeface="Times New Roman"/>
              </a:rPr>
              <a:t>customer.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799465" indent="-457834">
              <a:lnSpc>
                <a:spcPct val="100000"/>
              </a:lnSpc>
              <a:buFont typeface="Arial MT"/>
              <a:buChar char="•"/>
              <a:tabLst>
                <a:tab pos="799465" algn="l"/>
                <a:tab pos="800100" algn="l"/>
              </a:tabLst>
            </a:pPr>
            <a:r>
              <a:rPr dirty="0" sz="1800" spc="-5">
                <a:latin typeface="Times New Roman"/>
                <a:cs typeface="Times New Roman"/>
              </a:rPr>
              <a:t>VPC </a:t>
            </a:r>
            <a:r>
              <a:rPr dirty="0" sz="1800">
                <a:latin typeface="Times New Roman"/>
                <a:cs typeface="Times New Roman"/>
              </a:rPr>
              <a:t>are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specifically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for those</a:t>
            </a:r>
            <a:r>
              <a:rPr dirty="0" sz="1800" spc="-5">
                <a:latin typeface="Times New Roman"/>
                <a:cs typeface="Times New Roman"/>
              </a:rPr>
              <a:t> who </a:t>
            </a:r>
            <a:r>
              <a:rPr dirty="0" sz="1800">
                <a:latin typeface="Times New Roman"/>
                <a:cs typeface="Times New Roman"/>
              </a:rPr>
              <a:t>want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benefit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from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cloud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Times New Roman"/>
                <a:cs typeface="Times New Roman"/>
              </a:rPr>
              <a:t>yet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have</a:t>
            </a:r>
            <a:r>
              <a:rPr dirty="0" sz="1800" spc="-5">
                <a:latin typeface="Times New Roman"/>
                <a:cs typeface="Times New Roman"/>
              </a:rPr>
              <a:t> some</a:t>
            </a:r>
            <a:endParaRPr sz="1800">
              <a:latin typeface="Times New Roman"/>
              <a:cs typeface="Times New Roman"/>
            </a:endParaRPr>
          </a:p>
          <a:p>
            <a:pPr marL="799465">
              <a:lnSpc>
                <a:spcPct val="100000"/>
              </a:lnSpc>
            </a:pPr>
            <a:r>
              <a:rPr dirty="0" sz="1800">
                <a:latin typeface="Times New Roman"/>
                <a:cs typeface="Times New Roman"/>
              </a:rPr>
              <a:t>concerns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about </a:t>
            </a:r>
            <a:r>
              <a:rPr dirty="0" sz="1800" spc="-15">
                <a:latin typeface="Times New Roman"/>
                <a:cs typeface="Times New Roman"/>
              </a:rPr>
              <a:t>privacy,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security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loss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 control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over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proprietary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data.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799465" marR="310515" indent="-457834">
              <a:lnSpc>
                <a:spcPct val="100000"/>
              </a:lnSpc>
              <a:buFont typeface="Arial MT"/>
              <a:buChar char="•"/>
              <a:tabLst>
                <a:tab pos="799465" algn="l"/>
                <a:tab pos="800100" algn="l"/>
              </a:tabLst>
            </a:pPr>
            <a:r>
              <a:rPr dirty="0" sz="1800" spc="-5">
                <a:latin typeface="Times New Roman"/>
                <a:cs typeface="Times New Roman"/>
              </a:rPr>
              <a:t>VPC </a:t>
            </a:r>
            <a:r>
              <a:rPr dirty="0" sz="1800">
                <a:latin typeface="Times New Roman"/>
                <a:cs typeface="Times New Roman"/>
              </a:rPr>
              <a:t>customers are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given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dedicated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cloud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servers, virtual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networks,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cloud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storage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 private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ID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addresses.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799465" indent="-457834">
              <a:lnSpc>
                <a:spcPct val="100000"/>
              </a:lnSpc>
              <a:buFont typeface="Arial MT"/>
              <a:buChar char="•"/>
              <a:tabLst>
                <a:tab pos="799465" algn="l"/>
                <a:tab pos="800100" algn="l"/>
              </a:tabLst>
            </a:pPr>
            <a:r>
              <a:rPr dirty="0" sz="1800">
                <a:latin typeface="Times New Roman"/>
                <a:cs typeface="Times New Roman"/>
              </a:rPr>
              <a:t>Ex</a:t>
            </a:r>
            <a:r>
              <a:rPr dirty="0" sz="1800" spc="5">
                <a:latin typeface="Times New Roman"/>
                <a:cs typeface="Times New Roman"/>
              </a:rPr>
              <a:t>a</a:t>
            </a:r>
            <a:r>
              <a:rPr dirty="0" sz="1800" spc="-10">
                <a:latin typeface="Times New Roman"/>
                <a:cs typeface="Times New Roman"/>
              </a:rPr>
              <a:t>m</a:t>
            </a:r>
            <a:r>
              <a:rPr dirty="0" sz="1800">
                <a:latin typeface="Times New Roman"/>
                <a:cs typeface="Times New Roman"/>
              </a:rPr>
              <a:t>pl</a:t>
            </a:r>
            <a:r>
              <a:rPr dirty="0" sz="1800" spc="5">
                <a:latin typeface="Times New Roman"/>
                <a:cs typeface="Times New Roman"/>
              </a:rPr>
              <a:t>e</a:t>
            </a:r>
            <a:r>
              <a:rPr dirty="0" sz="1800" spc="-5">
                <a:latin typeface="Times New Roman"/>
                <a:cs typeface="Times New Roman"/>
              </a:rPr>
              <a:t>s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for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V</a:t>
            </a:r>
            <a:r>
              <a:rPr dirty="0" sz="1800" spc="-15">
                <a:latin typeface="Times New Roman"/>
                <a:cs typeface="Times New Roman"/>
              </a:rPr>
              <a:t>P</a:t>
            </a:r>
            <a:r>
              <a:rPr dirty="0" sz="1800" spc="-5">
                <a:latin typeface="Times New Roman"/>
                <a:cs typeface="Times New Roman"/>
              </a:rPr>
              <a:t>Cs</a:t>
            </a:r>
            <a:r>
              <a:rPr dirty="0" sz="1800">
                <a:latin typeface="Times New Roman"/>
                <a:cs typeface="Times New Roman"/>
              </a:rPr>
              <a:t> in</a:t>
            </a:r>
            <a:r>
              <a:rPr dirty="0" sz="1800" spc="5">
                <a:latin typeface="Times New Roman"/>
                <a:cs typeface="Times New Roman"/>
              </a:rPr>
              <a:t>c</a:t>
            </a:r>
            <a:r>
              <a:rPr dirty="0" sz="1800">
                <a:latin typeface="Times New Roman"/>
                <a:cs typeface="Times New Roman"/>
              </a:rPr>
              <a:t>lude</a:t>
            </a:r>
            <a:r>
              <a:rPr dirty="0" sz="1800" spc="-1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A</a:t>
            </a:r>
            <a:r>
              <a:rPr dirty="0" sz="1800" spc="-20">
                <a:latin typeface="Times New Roman"/>
                <a:cs typeface="Times New Roman"/>
              </a:rPr>
              <a:t>m</a:t>
            </a:r>
            <a:r>
              <a:rPr dirty="0" sz="1800">
                <a:latin typeface="Times New Roman"/>
                <a:cs typeface="Times New Roman"/>
              </a:rPr>
              <a:t>a</a:t>
            </a:r>
            <a:r>
              <a:rPr dirty="0" sz="1800" spc="5">
                <a:latin typeface="Times New Roman"/>
                <a:cs typeface="Times New Roman"/>
              </a:rPr>
              <a:t>z</a:t>
            </a:r>
            <a:r>
              <a:rPr dirty="0" sz="1800">
                <a:latin typeface="Times New Roman"/>
                <a:cs typeface="Times New Roman"/>
              </a:rPr>
              <a:t>on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V</a:t>
            </a:r>
            <a:r>
              <a:rPr dirty="0" sz="1800" spc="-15">
                <a:latin typeface="Times New Roman"/>
                <a:cs typeface="Times New Roman"/>
              </a:rPr>
              <a:t>P</a:t>
            </a:r>
            <a:r>
              <a:rPr dirty="0" sz="1800">
                <a:latin typeface="Times New Roman"/>
                <a:cs typeface="Times New Roman"/>
              </a:rPr>
              <a:t>C</a:t>
            </a:r>
            <a:r>
              <a:rPr dirty="0" sz="1800" spc="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 Google</a:t>
            </a:r>
            <a:r>
              <a:rPr dirty="0" sz="1800" spc="-10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App </a:t>
            </a:r>
            <a:r>
              <a:rPr dirty="0" sz="1800" spc="5">
                <a:latin typeface="Times New Roman"/>
                <a:cs typeface="Times New Roman"/>
              </a:rPr>
              <a:t>E</a:t>
            </a:r>
            <a:r>
              <a:rPr dirty="0" sz="1800">
                <a:latin typeface="Times New Roman"/>
                <a:cs typeface="Times New Roman"/>
              </a:rPr>
              <a:t>ngin</a:t>
            </a:r>
            <a:r>
              <a:rPr dirty="0" sz="1800" spc="5">
                <a:latin typeface="Times New Roman"/>
                <a:cs typeface="Times New Roman"/>
              </a:rPr>
              <a:t>e</a:t>
            </a:r>
            <a:r>
              <a:rPr dirty="0" sz="180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34</a:t>
            </a:fld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8048" y="2970276"/>
            <a:ext cx="7981188" cy="314706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4306570" cy="1590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Benefits</a:t>
            </a:r>
            <a:r>
              <a:rPr dirty="0" sz="2400" spc="-15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of</a:t>
            </a:r>
            <a:r>
              <a:rPr dirty="0" sz="2400" spc="-55" b="1">
                <a:latin typeface="Times New Roman"/>
                <a:cs typeface="Times New Roman"/>
              </a:rPr>
              <a:t> </a:t>
            </a:r>
            <a:r>
              <a:rPr dirty="0" sz="2400" spc="-15" b="1">
                <a:latin typeface="Times New Roman"/>
                <a:cs typeface="Times New Roman"/>
              </a:rPr>
              <a:t>Virtual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Private</a:t>
            </a:r>
            <a:r>
              <a:rPr dirty="0" sz="2400" spc="-3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Cloud</a:t>
            </a:r>
            <a:endParaRPr sz="2400">
              <a:latin typeface="Times New Roman"/>
              <a:cs typeface="Times New Roman"/>
            </a:endParaRPr>
          </a:p>
          <a:p>
            <a:pPr marL="685165" indent="-343535">
              <a:lnSpc>
                <a:spcPct val="100000"/>
              </a:lnSpc>
              <a:spcBef>
                <a:spcPts val="2235"/>
              </a:spcBef>
              <a:buFont typeface="Arial MT"/>
              <a:buChar char="•"/>
              <a:tabLst>
                <a:tab pos="685165" algn="l"/>
                <a:tab pos="685800" algn="l"/>
              </a:tabLst>
            </a:pPr>
            <a:r>
              <a:rPr dirty="0" sz="2000">
                <a:latin typeface="Times New Roman"/>
                <a:cs typeface="Times New Roman"/>
              </a:rPr>
              <a:t>Bandwidth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Efficiency</a:t>
            </a:r>
            <a:endParaRPr sz="2000">
              <a:latin typeface="Times New Roman"/>
              <a:cs typeface="Times New Roman"/>
            </a:endParaRPr>
          </a:p>
          <a:p>
            <a:pPr marL="685165" indent="-3435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685165" algn="l"/>
                <a:tab pos="685800" algn="l"/>
              </a:tabLst>
            </a:pPr>
            <a:r>
              <a:rPr dirty="0" sz="2000">
                <a:latin typeface="Times New Roman"/>
                <a:cs typeface="Times New Roman"/>
              </a:rPr>
              <a:t>Application</a:t>
            </a:r>
            <a:r>
              <a:rPr dirty="0" sz="2000" spc="-7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Performance</a:t>
            </a:r>
            <a:endParaRPr sz="2000">
              <a:latin typeface="Times New Roman"/>
              <a:cs typeface="Times New Roman"/>
            </a:endParaRPr>
          </a:p>
          <a:p>
            <a:pPr marL="685165" indent="-343535">
              <a:lnSpc>
                <a:spcPct val="100000"/>
              </a:lnSpc>
              <a:buFont typeface="Arial MT"/>
              <a:buChar char="•"/>
              <a:tabLst>
                <a:tab pos="685165" algn="l"/>
                <a:tab pos="685800" algn="l"/>
              </a:tabLst>
            </a:pPr>
            <a:r>
              <a:rPr dirty="0" sz="2000">
                <a:latin typeface="Times New Roman"/>
                <a:cs typeface="Times New Roman"/>
              </a:rPr>
              <a:t>Security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34</a:t>
            </a:fld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0344" y="2089404"/>
            <a:ext cx="8154924" cy="41589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223647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IaaS</a:t>
            </a:r>
            <a:r>
              <a:rPr dirty="0" sz="2400" spc="-45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Networking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34</a:t>
            </a:fld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34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10078720" cy="4029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IaaS</a:t>
            </a:r>
            <a:r>
              <a:rPr dirty="0" sz="2400" spc="-25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Networking</a:t>
            </a:r>
            <a:endParaRPr sz="2400">
              <a:latin typeface="Times New Roman"/>
              <a:cs typeface="Times New Roman"/>
            </a:endParaRPr>
          </a:p>
          <a:p>
            <a:pPr marL="685165" indent="-343535">
              <a:lnSpc>
                <a:spcPct val="100000"/>
              </a:lnSpc>
              <a:spcBef>
                <a:spcPts val="2235"/>
              </a:spcBef>
              <a:buFont typeface="Arial MT"/>
              <a:buChar char="•"/>
              <a:tabLst>
                <a:tab pos="685165" algn="l"/>
                <a:tab pos="685800" algn="l"/>
              </a:tabLst>
            </a:pPr>
            <a:r>
              <a:rPr dirty="0" sz="2000">
                <a:latin typeface="Times New Roman"/>
                <a:cs typeface="Times New Roman"/>
              </a:rPr>
              <a:t>Network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resources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virtualized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just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like </a:t>
            </a:r>
            <a:r>
              <a:rPr dirty="0" sz="2000">
                <a:latin typeface="Times New Roman"/>
                <a:cs typeface="Times New Roman"/>
              </a:rPr>
              <a:t>other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resources.</a:t>
            </a:r>
            <a:r>
              <a:rPr dirty="0" sz="2000" spc="-80">
                <a:latin typeface="Times New Roman"/>
                <a:cs typeface="Times New Roman"/>
              </a:rPr>
              <a:t> </a:t>
            </a:r>
            <a:r>
              <a:rPr dirty="0" sz="2000" spc="-75">
                <a:latin typeface="Times New Roman"/>
                <a:cs typeface="Times New Roman"/>
              </a:rPr>
              <a:t>To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do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this,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uses</a:t>
            </a:r>
            <a:endParaRPr sz="2000">
              <a:latin typeface="Times New Roman"/>
              <a:cs typeface="Times New Roman"/>
            </a:endParaRPr>
          </a:p>
          <a:p>
            <a:pPr marL="685165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Times New Roman"/>
                <a:cs typeface="Times New Roman"/>
              </a:rPr>
              <a:t>virtual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switches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separates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physical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network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into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logical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partitions.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799465" marR="479425" indent="-457834">
              <a:lnSpc>
                <a:spcPct val="100000"/>
              </a:lnSpc>
              <a:buFont typeface="Arial MT"/>
              <a:buChar char="•"/>
              <a:tabLst>
                <a:tab pos="799465" algn="l"/>
                <a:tab pos="800100" algn="l"/>
              </a:tabLst>
            </a:pP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1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virtual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network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like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LAN.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It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isolated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address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space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that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 be divided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into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automatically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routed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subnets.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799465" marR="343535" indent="-457834">
              <a:lnSpc>
                <a:spcPct val="100000"/>
              </a:lnSpc>
              <a:buFont typeface="Arial MT"/>
              <a:buChar char="•"/>
              <a:tabLst>
                <a:tab pos="799465" algn="l"/>
                <a:tab pos="800100" algn="l"/>
              </a:tabLst>
            </a:pPr>
            <a:r>
              <a:rPr dirty="0" sz="2000" spc="-15">
                <a:latin typeface="Times New Roman"/>
                <a:cs typeface="Times New Roman"/>
              </a:rPr>
              <a:t>Virtual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LANS (VLANs)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act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 extension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enterprise’s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private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network.</a:t>
            </a:r>
            <a:r>
              <a:rPr dirty="0" sz="2000" spc="-114">
                <a:latin typeface="Times New Roman"/>
                <a:cs typeface="Times New Roman"/>
              </a:rPr>
              <a:t> </a:t>
            </a:r>
            <a:r>
              <a:rPr dirty="0" sz="2000" spc="-65">
                <a:latin typeface="Times New Roman"/>
                <a:cs typeface="Times New Roman"/>
              </a:rPr>
              <a:t>You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connect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it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via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 encrypted</a:t>
            </a:r>
            <a:r>
              <a:rPr dirty="0" sz="2000" spc="-65">
                <a:latin typeface="Times New Roman"/>
                <a:cs typeface="Times New Roman"/>
              </a:rPr>
              <a:t> </a:t>
            </a:r>
            <a:r>
              <a:rPr dirty="0" sz="2000" spc="-15">
                <a:latin typeface="Times New Roman"/>
                <a:cs typeface="Times New Roman"/>
              </a:rPr>
              <a:t>Virtual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Private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Network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(VPN)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connection.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799465" indent="-457834">
              <a:lnSpc>
                <a:spcPct val="100000"/>
              </a:lnSpc>
              <a:buFont typeface="Arial MT"/>
              <a:buChar char="•"/>
              <a:tabLst>
                <a:tab pos="799465" algn="l"/>
                <a:tab pos="800100" algn="l"/>
              </a:tabLst>
            </a:pP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1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hypervisor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 share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single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physical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network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interface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with</a:t>
            </a:r>
            <a:r>
              <a:rPr dirty="0" sz="2000" spc="-5">
                <a:latin typeface="Times New Roman"/>
                <a:cs typeface="Times New Roman"/>
              </a:rPr>
              <a:t> multiple </a:t>
            </a:r>
            <a:r>
              <a:rPr dirty="0" sz="2000">
                <a:latin typeface="Times New Roman"/>
                <a:cs typeface="Times New Roman"/>
              </a:rPr>
              <a:t>virtual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machines.</a:t>
            </a:r>
            <a:endParaRPr sz="2000">
              <a:latin typeface="Times New Roman"/>
              <a:cs typeface="Times New Roman"/>
            </a:endParaRPr>
          </a:p>
          <a:p>
            <a:pPr marL="79946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Each virtual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machine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or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more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virtual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network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interfaces.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55280" y="2363723"/>
            <a:ext cx="3273552" cy="24521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6751955" cy="43345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IaaS</a:t>
            </a:r>
            <a:r>
              <a:rPr dirty="0" sz="2400" spc="-1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Storage</a:t>
            </a:r>
            <a:r>
              <a:rPr dirty="0" sz="2400" spc="-15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overview</a:t>
            </a:r>
            <a:endParaRPr sz="2400">
              <a:latin typeface="Times New Roman"/>
              <a:cs typeface="Times New Roman"/>
            </a:endParaRPr>
          </a:p>
          <a:p>
            <a:pPr marL="685165" marR="5080" indent="-343535">
              <a:lnSpc>
                <a:spcPct val="100000"/>
              </a:lnSpc>
              <a:spcBef>
                <a:spcPts val="2235"/>
              </a:spcBef>
              <a:buFont typeface="Arial MT"/>
              <a:buChar char="•"/>
              <a:tabLst>
                <a:tab pos="685165" algn="l"/>
                <a:tab pos="685800" algn="l"/>
              </a:tabLst>
            </a:pPr>
            <a:r>
              <a:rPr dirty="0" sz="2000">
                <a:latin typeface="Times New Roman"/>
                <a:cs typeface="Times New Roman"/>
              </a:rPr>
              <a:t>IaaS storage can be very </a:t>
            </a:r>
            <a:r>
              <a:rPr dirty="0" sz="2000" spc="-5">
                <a:latin typeface="Times New Roman"/>
                <a:cs typeface="Times New Roman"/>
              </a:rPr>
              <a:t>complex. </a:t>
            </a:r>
            <a:r>
              <a:rPr dirty="0" sz="2000">
                <a:latin typeface="Times New Roman"/>
                <a:cs typeface="Times New Roman"/>
              </a:rPr>
              <a:t>It involves creating a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resource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pool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which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may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include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virtualized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storage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5">
                <a:latin typeface="Times New Roman"/>
                <a:cs typeface="Times New Roman"/>
              </a:rPr>
              <a:t> tie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it up with orchestration to support cloud requirements such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 </a:t>
            </a:r>
            <a:r>
              <a:rPr dirty="0" sz="2000" spc="-5">
                <a:latin typeface="Times New Roman"/>
                <a:cs typeface="Times New Roman"/>
              </a:rPr>
              <a:t>moving </a:t>
            </a:r>
            <a:r>
              <a:rPr dirty="0" sz="2000">
                <a:latin typeface="Times New Roman"/>
                <a:cs typeface="Times New Roman"/>
              </a:rPr>
              <a:t>running VMs between servers and taking instant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snapshots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multi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terabyte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virtual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drives.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85165" marR="222250" indent="-343535">
              <a:lnSpc>
                <a:spcPct val="100000"/>
              </a:lnSpc>
              <a:buFont typeface="Arial MT"/>
              <a:buChar char="•"/>
              <a:tabLst>
                <a:tab pos="685165" algn="l"/>
                <a:tab pos="685800" algn="l"/>
              </a:tabLst>
            </a:pPr>
            <a:r>
              <a:rPr dirty="0" sz="2000">
                <a:latin typeface="Times New Roman"/>
                <a:cs typeface="Times New Roman"/>
              </a:rPr>
              <a:t>Networked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storage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generally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classified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way they are </a:t>
            </a:r>
            <a:r>
              <a:rPr dirty="0" sz="2000" spc="-5">
                <a:latin typeface="Times New Roman"/>
                <a:cs typeface="Times New Roman"/>
              </a:rPr>
              <a:t>consumed </a:t>
            </a:r>
            <a:r>
              <a:rPr dirty="0" sz="2000">
                <a:latin typeface="Times New Roman"/>
                <a:cs typeface="Times New Roman"/>
              </a:rPr>
              <a:t>and interfaced with on the </a:t>
            </a:r>
            <a:r>
              <a:rPr dirty="0" sz="2000" spc="-5">
                <a:latin typeface="Times New Roman"/>
                <a:cs typeface="Times New Roman"/>
              </a:rPr>
              <a:t>client </a:t>
            </a:r>
            <a:r>
              <a:rPr dirty="0" sz="2000">
                <a:latin typeface="Times New Roman"/>
                <a:cs typeface="Times New Roman"/>
              </a:rPr>
              <a:t> side.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 </a:t>
            </a:r>
            <a:r>
              <a:rPr dirty="0" sz="2000" spc="-5">
                <a:latin typeface="Times New Roman"/>
                <a:cs typeface="Times New Roman"/>
              </a:rPr>
              <a:t>thee types</a:t>
            </a:r>
            <a:r>
              <a:rPr dirty="0" sz="2000">
                <a:latin typeface="Times New Roman"/>
                <a:cs typeface="Times New Roman"/>
              </a:rPr>
              <a:t> of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storage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are:</a:t>
            </a:r>
            <a:endParaRPr sz="2000">
              <a:latin typeface="Times New Roman"/>
              <a:cs typeface="Times New Roman"/>
            </a:endParaRPr>
          </a:p>
          <a:p>
            <a:pPr lvl="1" marL="1142365" indent="-343535">
              <a:lnSpc>
                <a:spcPct val="100000"/>
              </a:lnSpc>
              <a:buFont typeface="Arial MT"/>
              <a:buChar char="•"/>
              <a:tabLst>
                <a:tab pos="1142365" algn="l"/>
                <a:tab pos="1143000" algn="l"/>
              </a:tabLst>
            </a:pPr>
            <a:r>
              <a:rPr dirty="0" sz="2000" spc="-5">
                <a:latin typeface="Times New Roman"/>
                <a:cs typeface="Times New Roman"/>
              </a:rPr>
              <a:t>File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storage</a:t>
            </a:r>
            <a:endParaRPr sz="2000">
              <a:latin typeface="Times New Roman"/>
              <a:cs typeface="Times New Roman"/>
            </a:endParaRPr>
          </a:p>
          <a:p>
            <a:pPr lvl="1" marL="1142365" indent="-343535">
              <a:lnSpc>
                <a:spcPct val="100000"/>
              </a:lnSpc>
              <a:buFont typeface="Arial MT"/>
              <a:buChar char="•"/>
              <a:tabLst>
                <a:tab pos="1142365" algn="l"/>
                <a:tab pos="1143000" algn="l"/>
              </a:tabLst>
            </a:pPr>
            <a:r>
              <a:rPr dirty="0" sz="2000">
                <a:latin typeface="Times New Roman"/>
                <a:cs typeface="Times New Roman"/>
              </a:rPr>
              <a:t>Block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storage</a:t>
            </a:r>
            <a:endParaRPr sz="2000">
              <a:latin typeface="Times New Roman"/>
              <a:cs typeface="Times New Roman"/>
            </a:endParaRPr>
          </a:p>
          <a:p>
            <a:pPr lvl="1" marL="1142365" indent="-343535">
              <a:lnSpc>
                <a:spcPct val="100000"/>
              </a:lnSpc>
              <a:buFont typeface="Arial MT"/>
              <a:buChar char="•"/>
              <a:tabLst>
                <a:tab pos="1142365" algn="l"/>
                <a:tab pos="1143000" algn="l"/>
              </a:tabLst>
            </a:pPr>
            <a:r>
              <a:rPr dirty="0" sz="2000">
                <a:latin typeface="Times New Roman"/>
                <a:cs typeface="Times New Roman"/>
              </a:rPr>
              <a:t>Object</a:t>
            </a:r>
            <a:r>
              <a:rPr dirty="0" sz="2000" spc="-7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Storage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34</a:t>
            </a:fld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73451" y="3308603"/>
            <a:ext cx="7048500" cy="272796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9592310" cy="1910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File</a:t>
            </a:r>
            <a:r>
              <a:rPr dirty="0" sz="2400" spc="-6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Storage: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50">
              <a:latin typeface="Times New Roman"/>
              <a:cs typeface="Times New Roman"/>
            </a:endParaRPr>
          </a:p>
          <a:p>
            <a:pPr marL="355600" marR="508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The </a:t>
            </a:r>
            <a:r>
              <a:rPr dirty="0" sz="2000" spc="-10">
                <a:latin typeface="Times New Roman"/>
                <a:cs typeface="Times New Roman"/>
              </a:rPr>
              <a:t>most </a:t>
            </a:r>
            <a:r>
              <a:rPr dirty="0" sz="2000" spc="-5">
                <a:latin typeface="Times New Roman"/>
                <a:cs typeface="Times New Roman"/>
              </a:rPr>
              <a:t>traditional service type is </a:t>
            </a:r>
            <a:r>
              <a:rPr dirty="0" sz="2000">
                <a:latin typeface="Times New Roman"/>
                <a:cs typeface="Times New Roman"/>
              </a:rPr>
              <a:t>a shared file </a:t>
            </a:r>
            <a:r>
              <a:rPr dirty="0" sz="2000" spc="-10">
                <a:latin typeface="Times New Roman"/>
                <a:cs typeface="Times New Roman"/>
              </a:rPr>
              <a:t>system, </a:t>
            </a:r>
            <a:r>
              <a:rPr dirty="0" sz="2000" spc="5">
                <a:latin typeface="Times New Roman"/>
                <a:cs typeface="Times New Roman"/>
              </a:rPr>
              <a:t>or </a:t>
            </a:r>
            <a:r>
              <a:rPr dirty="0" sz="2000" spc="-5">
                <a:latin typeface="Times New Roman"/>
                <a:cs typeface="Times New Roman"/>
              </a:rPr>
              <a:t>simply “file storage” </a:t>
            </a:r>
            <a:r>
              <a:rPr dirty="0" sz="2000">
                <a:latin typeface="Times New Roman"/>
                <a:cs typeface="Times New Roman"/>
              </a:rPr>
              <a:t>which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allows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users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access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shared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folders.</a:t>
            </a:r>
            <a:r>
              <a:rPr dirty="0" sz="2000" spc="-6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 </a:t>
            </a:r>
            <a:r>
              <a:rPr dirty="0" sz="2000" spc="-5">
                <a:latin typeface="Times New Roman"/>
                <a:cs typeface="Times New Roman"/>
              </a:rPr>
              <a:t>two most</a:t>
            </a:r>
            <a:r>
              <a:rPr dirty="0" sz="2000">
                <a:latin typeface="Times New Roman"/>
                <a:cs typeface="Times New Roman"/>
              </a:rPr>
              <a:t> popular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shared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file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system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protocols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use today are Network </a:t>
            </a:r>
            <a:r>
              <a:rPr dirty="0" sz="2000" spc="-5">
                <a:latin typeface="Times New Roman"/>
                <a:cs typeface="Times New Roman"/>
              </a:rPr>
              <a:t>File </a:t>
            </a:r>
            <a:r>
              <a:rPr dirty="0" sz="2000">
                <a:latin typeface="Times New Roman"/>
                <a:cs typeface="Times New Roman"/>
              </a:rPr>
              <a:t>System (NFS) and </a:t>
            </a:r>
            <a:r>
              <a:rPr dirty="0" sz="2000" spc="-5">
                <a:latin typeface="Times New Roman"/>
                <a:cs typeface="Times New Roman"/>
              </a:rPr>
              <a:t>SMB/CIFS </a:t>
            </a:r>
            <a:r>
              <a:rPr dirty="0" sz="2000">
                <a:latin typeface="Times New Roman"/>
                <a:cs typeface="Times New Roman"/>
              </a:rPr>
              <a:t>(Server Message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Block/Common </a:t>
            </a:r>
            <a:r>
              <a:rPr dirty="0" sz="2000">
                <a:latin typeface="Times New Roman"/>
                <a:cs typeface="Times New Roman"/>
              </a:rPr>
              <a:t>Internet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File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System).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34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1817984" y="6465214"/>
            <a:ext cx="15367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2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5547360" cy="2632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Outcome: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00">
              <a:latin typeface="Times New Roman"/>
              <a:cs typeface="Times New Roman"/>
            </a:endParaRPr>
          </a:p>
          <a:p>
            <a:pPr marL="47434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At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end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this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module,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you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expected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750">
              <a:latin typeface="Times New Roman"/>
              <a:cs typeface="Times New Roman"/>
            </a:endParaRPr>
          </a:p>
          <a:p>
            <a:pPr marL="1274445" indent="-343535">
              <a:lnSpc>
                <a:spcPct val="100000"/>
              </a:lnSpc>
              <a:buFont typeface="Arial MT"/>
              <a:buChar char="•"/>
              <a:tabLst>
                <a:tab pos="1274445" algn="l"/>
                <a:tab pos="1275080" algn="l"/>
              </a:tabLst>
            </a:pPr>
            <a:r>
              <a:rPr dirty="0" sz="2000">
                <a:latin typeface="Times New Roman"/>
                <a:cs typeface="Times New Roman"/>
              </a:rPr>
              <a:t>Outline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various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delivery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models</a:t>
            </a:r>
            <a:endParaRPr sz="2000">
              <a:latin typeface="Times New Roman"/>
              <a:cs typeface="Times New Roman"/>
            </a:endParaRPr>
          </a:p>
          <a:p>
            <a:pPr marL="1274445" indent="-34353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1274445" algn="l"/>
                <a:tab pos="1275080" algn="l"/>
              </a:tabLst>
            </a:pPr>
            <a:r>
              <a:rPr dirty="0" sz="2000">
                <a:latin typeface="Times New Roman"/>
                <a:cs typeface="Times New Roman"/>
              </a:rPr>
              <a:t>Discuss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IaaS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its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components</a:t>
            </a:r>
            <a:endParaRPr sz="2000">
              <a:latin typeface="Times New Roman"/>
              <a:cs typeface="Times New Roman"/>
            </a:endParaRPr>
          </a:p>
          <a:p>
            <a:pPr marL="1274445" indent="-343535">
              <a:lnSpc>
                <a:spcPct val="100000"/>
              </a:lnSpc>
              <a:spcBef>
                <a:spcPts val="1205"/>
              </a:spcBef>
              <a:buFont typeface="Arial MT"/>
              <a:buChar char="•"/>
              <a:tabLst>
                <a:tab pos="1274445" algn="l"/>
                <a:tab pos="1275080" algn="l"/>
              </a:tabLst>
            </a:pPr>
            <a:r>
              <a:rPr dirty="0" sz="2000" spc="-5">
                <a:latin typeface="Times New Roman"/>
                <a:cs typeface="Times New Roman"/>
              </a:rPr>
              <a:t>Determine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impact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5660" y="6427114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40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75392" y="2109216"/>
            <a:ext cx="1153668" cy="110032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75392" y="4544567"/>
            <a:ext cx="1213103" cy="114604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45668" y="1143457"/>
            <a:ext cx="10059670" cy="5618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Block</a:t>
            </a:r>
            <a:r>
              <a:rPr dirty="0" sz="2400" spc="-3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Storage</a:t>
            </a:r>
            <a:endParaRPr sz="2400">
              <a:latin typeface="Times New Roman"/>
              <a:cs typeface="Times New Roman"/>
            </a:endParaRPr>
          </a:p>
          <a:p>
            <a:pPr marL="685165" marR="250190" indent="-343535">
              <a:lnSpc>
                <a:spcPct val="100000"/>
              </a:lnSpc>
              <a:spcBef>
                <a:spcPts val="1789"/>
              </a:spcBef>
              <a:buFont typeface="Arial MT"/>
              <a:buChar char="•"/>
              <a:tabLst>
                <a:tab pos="685165" algn="l"/>
                <a:tab pos="685800" algn="l"/>
              </a:tabLst>
            </a:pPr>
            <a:r>
              <a:rPr dirty="0" sz="1800">
                <a:latin typeface="Times New Roman"/>
                <a:cs typeface="Times New Roman"/>
              </a:rPr>
              <a:t>Block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storage devices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provide fixed-sized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raw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storage </a:t>
            </a:r>
            <a:r>
              <a:rPr dirty="0" sz="1800" spc="-15">
                <a:latin typeface="Times New Roman"/>
                <a:cs typeface="Times New Roman"/>
              </a:rPr>
              <a:t>capacity.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Each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storage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volume can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be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treated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as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independent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disk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drive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 controlled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by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 external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server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operating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system.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685165" indent="-343535">
              <a:lnSpc>
                <a:spcPct val="100000"/>
              </a:lnSpc>
              <a:buFont typeface="Arial MT"/>
              <a:buChar char="•"/>
              <a:tabLst>
                <a:tab pos="685165" algn="l"/>
                <a:tab pos="685800" algn="l"/>
              </a:tabLst>
            </a:pP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most</a:t>
            </a:r>
            <a:r>
              <a:rPr dirty="0" sz="1800" spc="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common</a:t>
            </a:r>
            <a:r>
              <a:rPr dirty="0" sz="1800" spc="1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examples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 Block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Storage</a:t>
            </a:r>
            <a:r>
              <a:rPr dirty="0" sz="1800">
                <a:latin typeface="Times New Roman"/>
                <a:cs typeface="Times New Roman"/>
              </a:rPr>
              <a:t> are </a:t>
            </a:r>
            <a:r>
              <a:rPr dirty="0" sz="1800" spc="-10">
                <a:latin typeface="Times New Roman"/>
                <a:cs typeface="Times New Roman"/>
              </a:rPr>
              <a:t>SAN,</a:t>
            </a:r>
            <a:r>
              <a:rPr dirty="0" sz="1800" spc="1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iSCSI,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local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disks.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685165" indent="-343535">
              <a:lnSpc>
                <a:spcPct val="100000"/>
              </a:lnSpc>
              <a:buFont typeface="Arial MT"/>
              <a:buChar char="•"/>
              <a:tabLst>
                <a:tab pos="685165" algn="l"/>
                <a:tab pos="685800" algn="l"/>
              </a:tabLst>
            </a:pPr>
            <a:r>
              <a:rPr dirty="0" sz="1800">
                <a:latin typeface="Times New Roman"/>
                <a:cs typeface="Times New Roman"/>
              </a:rPr>
              <a:t>Block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storage devices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typically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are formatted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with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 file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system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like </a:t>
            </a:r>
            <a:r>
              <a:rPr dirty="0" sz="1800" spc="-60">
                <a:latin typeface="Times New Roman"/>
                <a:cs typeface="Times New Roman"/>
              </a:rPr>
              <a:t>FAT32,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NTFS,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EXT3, and </a:t>
            </a:r>
            <a:r>
              <a:rPr dirty="0" sz="1800" spc="5">
                <a:latin typeface="Times New Roman"/>
                <a:cs typeface="Times New Roman"/>
              </a:rPr>
              <a:t>EXT4</a:t>
            </a:r>
            <a:r>
              <a:rPr dirty="0" sz="1700" spc="5">
                <a:latin typeface="Times New Roman"/>
                <a:cs typeface="Times New Roman"/>
              </a:rPr>
              <a:t>.</a:t>
            </a: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342265">
              <a:lnSpc>
                <a:spcPct val="100000"/>
              </a:lnSpc>
            </a:pPr>
            <a:r>
              <a:rPr dirty="0" sz="2000" b="1">
                <a:latin typeface="Times New Roman"/>
                <a:cs typeface="Times New Roman"/>
              </a:rPr>
              <a:t>Object</a:t>
            </a:r>
            <a:r>
              <a:rPr dirty="0" sz="2000" spc="-6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Storage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50">
              <a:latin typeface="Times New Roman"/>
              <a:cs typeface="Times New Roman"/>
            </a:endParaRPr>
          </a:p>
          <a:p>
            <a:pPr marL="685165" marR="85090" indent="-343535">
              <a:lnSpc>
                <a:spcPct val="100000"/>
              </a:lnSpc>
              <a:buFont typeface="Arial MT"/>
              <a:buChar char="•"/>
              <a:tabLst>
                <a:tab pos="685165" algn="l"/>
                <a:tab pos="685800" algn="l"/>
              </a:tabLst>
            </a:pPr>
            <a:r>
              <a:rPr dirty="0" sz="1800">
                <a:latin typeface="Times New Roman"/>
                <a:cs typeface="Times New Roman"/>
              </a:rPr>
              <a:t>Data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kept on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object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storage devices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consist </a:t>
            </a:r>
            <a:r>
              <a:rPr dirty="0" sz="1800">
                <a:latin typeface="Times New Roman"/>
                <a:cs typeface="Times New Roman"/>
              </a:rPr>
              <a:t>of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 object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data and metadata.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It can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be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any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kind of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data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such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as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photos,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videos, and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log </a:t>
            </a:r>
            <a:r>
              <a:rPr dirty="0" sz="1800" spc="-5">
                <a:latin typeface="Times New Roman"/>
                <a:cs typeface="Times New Roman"/>
              </a:rPr>
              <a:t>files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685165" indent="-343535">
              <a:lnSpc>
                <a:spcPct val="100000"/>
              </a:lnSpc>
              <a:buFont typeface="Arial MT"/>
              <a:buChar char="•"/>
              <a:tabLst>
                <a:tab pos="685165" algn="l"/>
                <a:tab pos="685800" algn="l"/>
              </a:tabLst>
            </a:pPr>
            <a:r>
              <a:rPr dirty="0" sz="1800">
                <a:latin typeface="Times New Roman"/>
                <a:cs typeface="Times New Roman"/>
              </a:rPr>
              <a:t>It c</a:t>
            </a:r>
            <a:r>
              <a:rPr dirty="0" sz="1800" spc="5">
                <a:latin typeface="Times New Roman"/>
                <a:cs typeface="Times New Roman"/>
              </a:rPr>
              <a:t>a</a:t>
            </a:r>
            <a:r>
              <a:rPr dirty="0" sz="1800">
                <a:latin typeface="Times New Roman"/>
                <a:cs typeface="Times New Roman"/>
              </a:rPr>
              <a:t>n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be a</a:t>
            </a:r>
            <a:r>
              <a:rPr dirty="0" sz="1800" spc="5">
                <a:latin typeface="Times New Roman"/>
                <a:cs typeface="Times New Roman"/>
              </a:rPr>
              <a:t>c</a:t>
            </a:r>
            <a:r>
              <a:rPr dirty="0" sz="1800">
                <a:latin typeface="Times New Roman"/>
                <a:cs typeface="Times New Roman"/>
              </a:rPr>
              <a:t>c</a:t>
            </a:r>
            <a:r>
              <a:rPr dirty="0" sz="1800" spc="5">
                <a:latin typeface="Times New Roman"/>
                <a:cs typeface="Times New Roman"/>
              </a:rPr>
              <a:t>e</a:t>
            </a:r>
            <a:r>
              <a:rPr dirty="0" sz="1800" spc="-5">
                <a:latin typeface="Times New Roman"/>
                <a:cs typeface="Times New Roman"/>
              </a:rPr>
              <a:t>s</a:t>
            </a:r>
            <a:r>
              <a:rPr dirty="0" sz="1800" spc="-15">
                <a:latin typeface="Times New Roman"/>
                <a:cs typeface="Times New Roman"/>
              </a:rPr>
              <a:t>s</a:t>
            </a:r>
            <a:r>
              <a:rPr dirty="0" sz="1800">
                <a:latin typeface="Times New Roman"/>
                <a:cs typeface="Times New Roman"/>
              </a:rPr>
              <a:t>ed dir</a:t>
            </a:r>
            <a:r>
              <a:rPr dirty="0" sz="1800" spc="5">
                <a:latin typeface="Times New Roman"/>
                <a:cs typeface="Times New Roman"/>
              </a:rPr>
              <a:t>e</a:t>
            </a:r>
            <a:r>
              <a:rPr dirty="0" sz="1800">
                <a:latin typeface="Times New Roman"/>
                <a:cs typeface="Times New Roman"/>
              </a:rPr>
              <a:t>c</a:t>
            </a:r>
            <a:r>
              <a:rPr dirty="0" sz="1800" spc="5">
                <a:latin typeface="Times New Roman"/>
                <a:cs typeface="Times New Roman"/>
              </a:rPr>
              <a:t>t</a:t>
            </a:r>
            <a:r>
              <a:rPr dirty="0" sz="1800">
                <a:latin typeface="Times New Roman"/>
                <a:cs typeface="Times New Roman"/>
              </a:rPr>
              <a:t>ly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through</a:t>
            </a:r>
            <a:r>
              <a:rPr dirty="0" sz="1800" spc="-1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A</a:t>
            </a:r>
            <a:r>
              <a:rPr dirty="0" sz="1800" spc="-15">
                <a:latin typeface="Times New Roman"/>
                <a:cs typeface="Times New Roman"/>
              </a:rPr>
              <a:t>P</a:t>
            </a:r>
            <a:r>
              <a:rPr dirty="0" sz="1800" spc="-5">
                <a:latin typeface="Times New Roman"/>
                <a:cs typeface="Times New Roman"/>
              </a:rPr>
              <a:t>Is</a:t>
            </a:r>
            <a:r>
              <a:rPr dirty="0" sz="1800" spc="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or http/ht</a:t>
            </a:r>
            <a:r>
              <a:rPr dirty="0" sz="1800" spc="5">
                <a:latin typeface="Times New Roman"/>
                <a:cs typeface="Times New Roman"/>
              </a:rPr>
              <a:t>t</a:t>
            </a:r>
            <a:r>
              <a:rPr dirty="0" sz="1800" spc="-5">
                <a:latin typeface="Times New Roman"/>
                <a:cs typeface="Times New Roman"/>
              </a:rPr>
              <a:t>ps.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685165" marR="91440" indent="-343535">
              <a:lnSpc>
                <a:spcPct val="100000"/>
              </a:lnSpc>
              <a:buFont typeface="Arial MT"/>
              <a:buChar char="•"/>
              <a:tabLst>
                <a:tab pos="685165" algn="l"/>
                <a:tab pos="685800" algn="l"/>
              </a:tabLst>
            </a:pP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object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store  guarantees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that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 data </a:t>
            </a:r>
            <a:r>
              <a:rPr dirty="0" sz="1800" spc="-5">
                <a:latin typeface="Times New Roman"/>
                <a:cs typeface="Times New Roman"/>
              </a:rPr>
              <a:t>will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not be lost.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Object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storage data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can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be replicated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across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different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data centers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offer</a:t>
            </a:r>
            <a:r>
              <a:rPr dirty="0" sz="1800" spc="-5">
                <a:latin typeface="Times New Roman"/>
                <a:cs typeface="Times New Roman"/>
              </a:rPr>
              <a:t> simple</a:t>
            </a:r>
            <a:r>
              <a:rPr dirty="0" sz="1800" spc="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web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services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interfaces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for access.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685165" indent="-343535">
              <a:lnSpc>
                <a:spcPct val="100000"/>
              </a:lnSpc>
              <a:buFont typeface="Arial MT"/>
              <a:buChar char="•"/>
              <a:tabLst>
                <a:tab pos="685165" algn="l"/>
                <a:tab pos="685800" algn="l"/>
              </a:tabLst>
            </a:pPr>
            <a:r>
              <a:rPr dirty="0" sz="1800">
                <a:latin typeface="Times New Roman"/>
                <a:cs typeface="Times New Roman"/>
              </a:rPr>
              <a:t>It</a:t>
            </a:r>
            <a:r>
              <a:rPr dirty="0" sz="1800" spc="-5">
                <a:latin typeface="Times New Roman"/>
                <a:cs typeface="Times New Roman"/>
              </a:rPr>
              <a:t> is</a:t>
            </a:r>
            <a:r>
              <a:rPr dirty="0" sz="1800">
                <a:latin typeface="Times New Roman"/>
                <a:cs typeface="Times New Roman"/>
              </a:rPr>
              <a:t> ideal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-5">
                <a:latin typeface="Times New Roman"/>
                <a:cs typeface="Times New Roman"/>
              </a:rPr>
              <a:t> store</a:t>
            </a:r>
            <a:r>
              <a:rPr dirty="0" sz="1800">
                <a:latin typeface="Times New Roman"/>
                <a:cs typeface="Times New Roman"/>
              </a:rPr>
              <a:t> unstructured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data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like </a:t>
            </a:r>
            <a:r>
              <a:rPr dirty="0" sz="1800" spc="-5">
                <a:latin typeface="Times New Roman"/>
                <a:cs typeface="Times New Roman"/>
              </a:rPr>
              <a:t>music,</a:t>
            </a:r>
            <a:r>
              <a:rPr dirty="0" sz="1800">
                <a:latin typeface="Times New Roman"/>
                <a:cs typeface="Times New Roman"/>
              </a:rPr>
              <a:t> image,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 video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files.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77667" y="2135123"/>
            <a:ext cx="7046976" cy="38862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169545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IaaS</a:t>
            </a:r>
            <a:r>
              <a:rPr dirty="0" sz="2400" spc="-8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Storage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46</a:t>
            </a:fld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73640" y="2622804"/>
            <a:ext cx="1403603" cy="140360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89464" y="4861559"/>
            <a:ext cx="1243583" cy="101041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45668" y="1143457"/>
            <a:ext cx="8806815" cy="5111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IaaS</a:t>
            </a:r>
            <a:r>
              <a:rPr dirty="0" sz="2400" spc="-3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Security</a:t>
            </a:r>
            <a:r>
              <a:rPr dirty="0" sz="2400" spc="-4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issues</a:t>
            </a:r>
            <a:endParaRPr sz="2400">
              <a:latin typeface="Times New Roman"/>
              <a:cs typeface="Times New Roman"/>
            </a:endParaRPr>
          </a:p>
          <a:p>
            <a:pPr marL="356870">
              <a:lnSpc>
                <a:spcPct val="100000"/>
              </a:lnSpc>
              <a:spcBef>
                <a:spcPts val="2235"/>
              </a:spcBef>
            </a:pPr>
            <a:r>
              <a:rPr dirty="0" sz="2000" spc="-20">
                <a:latin typeface="Times New Roman"/>
                <a:cs typeface="Times New Roman"/>
              </a:rPr>
              <a:t>With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IaaS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public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cloud,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we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control</a:t>
            </a:r>
            <a:r>
              <a:rPr dirty="0" sz="2000" spc="-8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VMs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running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VMs.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endParaRPr sz="2000">
              <a:latin typeface="Times New Roman"/>
              <a:cs typeface="Times New Roman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Times New Roman"/>
                <a:cs typeface="Times New Roman"/>
              </a:rPr>
              <a:t>security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issues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that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should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addressed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are: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2000" b="1">
                <a:latin typeface="Times New Roman"/>
                <a:cs typeface="Times New Roman"/>
              </a:rPr>
              <a:t>Data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Leakage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Protection</a:t>
            </a:r>
            <a:r>
              <a:rPr dirty="0" sz="2000" spc="-4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and</a:t>
            </a:r>
            <a:r>
              <a:rPr dirty="0" sz="2000" spc="-1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Usage</a:t>
            </a:r>
            <a:r>
              <a:rPr dirty="0" sz="2000" spc="-1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Monitoring</a:t>
            </a:r>
            <a:endParaRPr sz="2000">
              <a:latin typeface="Times New Roman"/>
              <a:cs typeface="Times New Roman"/>
            </a:endParaRPr>
          </a:p>
          <a:p>
            <a:pPr marL="814069" marR="5080">
              <a:lnSpc>
                <a:spcPct val="100000"/>
              </a:lnSpc>
              <a:spcBef>
                <a:spcPts val="5"/>
              </a:spcBef>
            </a:pPr>
            <a:r>
              <a:rPr dirty="0" sz="1900" spc="-5">
                <a:latin typeface="Times New Roman"/>
                <a:cs typeface="Times New Roman"/>
              </a:rPr>
              <a:t>Data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stored</a:t>
            </a:r>
            <a:r>
              <a:rPr dirty="0" sz="1900" spc="2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in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IaaS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infrastructure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in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both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private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and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public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clouds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10">
                <a:latin typeface="Times New Roman"/>
                <a:cs typeface="Times New Roman"/>
              </a:rPr>
              <a:t>must</a:t>
            </a:r>
            <a:r>
              <a:rPr dirty="0" sz="1900" spc="3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be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closely </a:t>
            </a:r>
            <a:r>
              <a:rPr dirty="0" sz="1900" spc="-459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monitored.</a:t>
            </a:r>
            <a:r>
              <a:rPr dirty="0" sz="1900" spc="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Logs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should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be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maintained</a:t>
            </a:r>
            <a:r>
              <a:rPr dirty="0" sz="1900" spc="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showing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when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the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data</a:t>
            </a:r>
            <a:r>
              <a:rPr dirty="0" sz="1900" spc="-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were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accessed, </a:t>
            </a:r>
            <a:r>
              <a:rPr dirty="0" sz="1900" spc="-10">
                <a:latin typeface="Times New Roman"/>
                <a:cs typeface="Times New Roman"/>
              </a:rPr>
              <a:t>by </a:t>
            </a:r>
            <a:r>
              <a:rPr dirty="0" sz="1900" spc="-5">
                <a:latin typeface="Times New Roman"/>
                <a:cs typeface="Times New Roman"/>
              </a:rPr>
              <a:t> whom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and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from</a:t>
            </a:r>
            <a:r>
              <a:rPr dirty="0" sz="1900" spc="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where.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Policies for</a:t>
            </a:r>
            <a:r>
              <a:rPr dirty="0" sz="1900" spc="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information</a:t>
            </a:r>
            <a:r>
              <a:rPr dirty="0" sz="1900" spc="3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need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to</a:t>
            </a:r>
            <a:r>
              <a:rPr dirty="0" sz="1900" spc="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be created and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deployed.</a:t>
            </a:r>
            <a:endParaRPr sz="1900">
              <a:latin typeface="Times New Roman"/>
              <a:cs typeface="Times New Roman"/>
            </a:endParaRPr>
          </a:p>
          <a:p>
            <a:pPr marL="814069">
              <a:lnSpc>
                <a:spcPct val="100000"/>
              </a:lnSpc>
              <a:spcBef>
                <a:spcPts val="5"/>
              </a:spcBef>
            </a:pPr>
            <a:r>
              <a:rPr dirty="0" sz="1900" spc="-5">
                <a:latin typeface="Times New Roman"/>
                <a:cs typeface="Times New Roman"/>
              </a:rPr>
              <a:t>In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addition,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transparent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process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can be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created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that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monitors</a:t>
            </a:r>
            <a:r>
              <a:rPr dirty="0" sz="1900" spc="2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information</a:t>
            </a:r>
            <a:r>
              <a:rPr dirty="0" sz="1900" spc="2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usage.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50">
              <a:latin typeface="Times New Roman"/>
              <a:cs typeface="Times New Roman"/>
            </a:endParaRPr>
          </a:p>
          <a:p>
            <a:pPr marL="699770" indent="-343535">
              <a:lnSpc>
                <a:spcPct val="100000"/>
              </a:lnSpc>
              <a:buFont typeface="Arial MT"/>
              <a:buChar char="•"/>
              <a:tabLst>
                <a:tab pos="699770" algn="l"/>
                <a:tab pos="700405" algn="l"/>
              </a:tabLst>
            </a:pPr>
            <a:r>
              <a:rPr dirty="0" sz="2000" b="1">
                <a:latin typeface="Times New Roman"/>
                <a:cs typeface="Times New Roman"/>
              </a:rPr>
              <a:t>End</a:t>
            </a:r>
            <a:r>
              <a:rPr dirty="0" sz="2000" spc="-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to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End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Logging</a:t>
            </a:r>
            <a:r>
              <a:rPr dirty="0" sz="2000" spc="-3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and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Reporting</a:t>
            </a:r>
            <a:endParaRPr sz="2000">
              <a:latin typeface="Times New Roman"/>
              <a:cs typeface="Times New Roman"/>
            </a:endParaRPr>
          </a:p>
          <a:p>
            <a:pPr marL="814069" marR="9525">
              <a:lnSpc>
                <a:spcPct val="100000"/>
              </a:lnSpc>
              <a:spcBef>
                <a:spcPts val="5"/>
              </a:spcBef>
            </a:pPr>
            <a:r>
              <a:rPr dirty="0" sz="1900" spc="-5">
                <a:latin typeface="Times New Roman"/>
                <a:cs typeface="Times New Roman"/>
              </a:rPr>
              <a:t>The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effective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deployment</a:t>
            </a:r>
            <a:r>
              <a:rPr dirty="0" sz="1900" spc="2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of</a:t>
            </a:r>
            <a:r>
              <a:rPr dirty="0" sz="1900" spc="2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IaaS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10">
                <a:latin typeface="Times New Roman"/>
                <a:cs typeface="Times New Roman"/>
              </a:rPr>
              <a:t>demands</a:t>
            </a:r>
            <a:r>
              <a:rPr dirty="0" sz="1900" spc="2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comprehensive</a:t>
            </a:r>
            <a:r>
              <a:rPr dirty="0" sz="1900" spc="3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logging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and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reporting 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in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place.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Robust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logging</a:t>
            </a:r>
            <a:r>
              <a:rPr dirty="0" sz="1900" spc="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and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reporting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solutions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helps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to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keep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track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of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where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the 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information</a:t>
            </a:r>
            <a:r>
              <a:rPr dirty="0" sz="1900" spc="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is,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who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accesses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it,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which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machines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are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handling it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10">
                <a:latin typeface="Times New Roman"/>
                <a:cs typeface="Times New Roman"/>
              </a:rPr>
              <a:t>and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which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storage </a:t>
            </a:r>
            <a:r>
              <a:rPr dirty="0" sz="1900">
                <a:latin typeface="Times New Roman"/>
                <a:cs typeface="Times New Roman"/>
              </a:rPr>
              <a:t> arrays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are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responsible</a:t>
            </a:r>
            <a:r>
              <a:rPr dirty="0" sz="1900" spc="2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for</a:t>
            </a:r>
            <a:r>
              <a:rPr dirty="0" sz="1900" spc="2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it.</a:t>
            </a:r>
            <a:r>
              <a:rPr dirty="0" sz="1900" spc="-3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These solutions</a:t>
            </a:r>
            <a:r>
              <a:rPr dirty="0" sz="1900" spc="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are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10">
                <a:latin typeface="Times New Roman"/>
                <a:cs typeface="Times New Roman"/>
              </a:rPr>
              <a:t>important</a:t>
            </a:r>
            <a:r>
              <a:rPr dirty="0" sz="1900" spc="2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for</a:t>
            </a:r>
            <a:r>
              <a:rPr dirty="0" sz="1900" spc="2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service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10">
                <a:latin typeface="Times New Roman"/>
                <a:cs typeface="Times New Roman"/>
              </a:rPr>
              <a:t>management </a:t>
            </a:r>
            <a:r>
              <a:rPr dirty="0" sz="1900" spc="-459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and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optimization.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46</a:t>
            </a:fld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60280" y="5358384"/>
            <a:ext cx="854964" cy="85496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39528" y="3613403"/>
            <a:ext cx="696468" cy="7589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83495" y="1880616"/>
            <a:ext cx="1208531" cy="120853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45668" y="1143457"/>
            <a:ext cx="8949055" cy="48856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IaaS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Security</a:t>
            </a:r>
            <a:endParaRPr sz="2400">
              <a:latin typeface="Times New Roman"/>
              <a:cs typeface="Times New Roman"/>
            </a:endParaRPr>
          </a:p>
          <a:p>
            <a:pPr marL="685165" indent="-343535">
              <a:lnSpc>
                <a:spcPct val="100000"/>
              </a:lnSpc>
              <a:spcBef>
                <a:spcPts val="1780"/>
              </a:spcBef>
              <a:buFont typeface="Arial MT"/>
              <a:buChar char="•"/>
              <a:tabLst>
                <a:tab pos="685165" algn="l"/>
                <a:tab pos="685800" algn="l"/>
              </a:tabLst>
            </a:pPr>
            <a:r>
              <a:rPr dirty="0" sz="2000" b="1">
                <a:latin typeface="Times New Roman"/>
                <a:cs typeface="Times New Roman"/>
              </a:rPr>
              <a:t>Auth</a:t>
            </a:r>
            <a:r>
              <a:rPr dirty="0" sz="2000" b="1">
                <a:latin typeface="Times New Roman"/>
                <a:cs typeface="Times New Roman"/>
              </a:rPr>
              <a:t>entic</a:t>
            </a:r>
            <a:r>
              <a:rPr dirty="0" sz="2000" spc="-10" b="1">
                <a:latin typeface="Times New Roman"/>
                <a:cs typeface="Times New Roman"/>
              </a:rPr>
              <a:t>a</a:t>
            </a:r>
            <a:r>
              <a:rPr dirty="0" sz="2000" b="1">
                <a:latin typeface="Times New Roman"/>
                <a:cs typeface="Times New Roman"/>
              </a:rPr>
              <a:t>t</a:t>
            </a:r>
            <a:r>
              <a:rPr dirty="0" sz="2000" spc="-15" b="1">
                <a:latin typeface="Times New Roman"/>
                <a:cs typeface="Times New Roman"/>
              </a:rPr>
              <a:t>i</a:t>
            </a:r>
            <a:r>
              <a:rPr dirty="0" sz="2000" b="1">
                <a:latin typeface="Times New Roman"/>
                <a:cs typeface="Times New Roman"/>
              </a:rPr>
              <a:t>on</a:t>
            </a:r>
            <a:r>
              <a:rPr dirty="0" sz="2000" spc="-4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</a:t>
            </a:r>
            <a:r>
              <a:rPr dirty="0" sz="2000" spc="5" b="1">
                <a:latin typeface="Times New Roman"/>
                <a:cs typeface="Times New Roman"/>
              </a:rPr>
              <a:t>n</a:t>
            </a:r>
            <a:r>
              <a:rPr dirty="0" sz="2000" b="1">
                <a:latin typeface="Times New Roman"/>
                <a:cs typeface="Times New Roman"/>
              </a:rPr>
              <a:t>d</a:t>
            </a:r>
            <a:r>
              <a:rPr dirty="0" sz="2000" spc="-13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Auth</a:t>
            </a:r>
            <a:r>
              <a:rPr dirty="0" sz="2000" b="1">
                <a:latin typeface="Times New Roman"/>
                <a:cs typeface="Times New Roman"/>
              </a:rPr>
              <a:t>ori</a:t>
            </a:r>
            <a:r>
              <a:rPr dirty="0" sz="2000" spc="-15" b="1">
                <a:latin typeface="Times New Roman"/>
                <a:cs typeface="Times New Roman"/>
              </a:rPr>
              <a:t>z</a:t>
            </a:r>
            <a:r>
              <a:rPr dirty="0" sz="2000" b="1">
                <a:latin typeface="Times New Roman"/>
                <a:cs typeface="Times New Roman"/>
              </a:rPr>
              <a:t>a</a:t>
            </a:r>
            <a:r>
              <a:rPr dirty="0" sz="2000" spc="5" b="1">
                <a:latin typeface="Times New Roman"/>
                <a:cs typeface="Times New Roman"/>
              </a:rPr>
              <a:t>t</a:t>
            </a:r>
            <a:r>
              <a:rPr dirty="0" sz="2000" b="1">
                <a:latin typeface="Times New Roman"/>
                <a:cs typeface="Times New Roman"/>
              </a:rPr>
              <a:t>ion</a:t>
            </a:r>
            <a:endParaRPr sz="2000">
              <a:latin typeface="Times New Roman"/>
              <a:cs typeface="Times New Roman"/>
            </a:endParaRPr>
          </a:p>
          <a:p>
            <a:pPr marL="799465" marR="10985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Robust </a:t>
            </a:r>
            <a:r>
              <a:rPr dirty="0" sz="2000" spc="-5">
                <a:latin typeface="Times New Roman"/>
                <a:cs typeface="Times New Roman"/>
              </a:rPr>
              <a:t>authentication </a:t>
            </a:r>
            <a:r>
              <a:rPr dirty="0" sz="2000">
                <a:latin typeface="Times New Roman"/>
                <a:cs typeface="Times New Roman"/>
              </a:rPr>
              <a:t>and authorization is essential for </a:t>
            </a:r>
            <a:r>
              <a:rPr dirty="0" sz="2000" spc="-5">
                <a:latin typeface="Times New Roman"/>
                <a:cs typeface="Times New Roman"/>
              </a:rPr>
              <a:t>effective </a:t>
            </a:r>
            <a:r>
              <a:rPr dirty="0" sz="2000">
                <a:latin typeface="Times New Roman"/>
                <a:cs typeface="Times New Roman"/>
              </a:rPr>
              <a:t>Data Loss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Prevention.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every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application,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apart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login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password,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 two-factor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or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multi-factor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authentication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must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 added.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685165" indent="-343535">
              <a:lnSpc>
                <a:spcPct val="100000"/>
              </a:lnSpc>
              <a:buFont typeface="Arial MT"/>
              <a:buChar char="•"/>
              <a:tabLst>
                <a:tab pos="685165" algn="l"/>
                <a:tab pos="685800" algn="l"/>
              </a:tabLst>
            </a:pPr>
            <a:r>
              <a:rPr dirty="0" sz="2000" spc="-5" b="1">
                <a:latin typeface="Times New Roman"/>
                <a:cs typeface="Times New Roman"/>
              </a:rPr>
              <a:t>Infrastructure</a:t>
            </a:r>
            <a:r>
              <a:rPr dirty="0" sz="2000" spc="-6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Hardening</a:t>
            </a:r>
            <a:endParaRPr sz="2000">
              <a:latin typeface="Times New Roman"/>
              <a:cs typeface="Times New Roman"/>
            </a:endParaRPr>
          </a:p>
          <a:p>
            <a:pPr marL="799465" marR="5080">
              <a:lnSpc>
                <a:spcPct val="100000"/>
              </a:lnSpc>
            </a:pPr>
            <a:r>
              <a:rPr dirty="0" sz="2000" spc="-5">
                <a:latin typeface="Times New Roman"/>
                <a:cs typeface="Times New Roman"/>
              </a:rPr>
              <a:t>Infrastructure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hardening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act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 applying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security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each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component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infrastructure </a:t>
            </a:r>
            <a:r>
              <a:rPr dirty="0" sz="2000">
                <a:latin typeface="Times New Roman"/>
                <a:cs typeface="Times New Roman"/>
              </a:rPr>
              <a:t>including: </a:t>
            </a:r>
            <a:r>
              <a:rPr dirty="0" sz="2000" spc="-50">
                <a:latin typeface="Times New Roman"/>
                <a:cs typeface="Times New Roman"/>
              </a:rPr>
              <a:t>Web </a:t>
            </a:r>
            <a:r>
              <a:rPr dirty="0" sz="2000">
                <a:latin typeface="Times New Roman"/>
                <a:cs typeface="Times New Roman"/>
              </a:rPr>
              <a:t>servers, application servers, identity and </a:t>
            </a:r>
            <a:r>
              <a:rPr dirty="0" sz="2000" spc="-5">
                <a:latin typeface="Times New Roman"/>
                <a:cs typeface="Times New Roman"/>
              </a:rPr>
              <a:t>access 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management </a:t>
            </a:r>
            <a:r>
              <a:rPr dirty="0" sz="2000">
                <a:latin typeface="Times New Roman"/>
                <a:cs typeface="Times New Roman"/>
              </a:rPr>
              <a:t>solutions,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database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systems.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algn="just" marL="685165" indent="-343535">
              <a:lnSpc>
                <a:spcPct val="100000"/>
              </a:lnSpc>
              <a:buFont typeface="Arial MT"/>
              <a:buChar char="•"/>
              <a:tabLst>
                <a:tab pos="685800" algn="l"/>
              </a:tabLst>
            </a:pPr>
            <a:r>
              <a:rPr dirty="0" sz="2000" b="1">
                <a:latin typeface="Times New Roman"/>
                <a:cs typeface="Times New Roman"/>
              </a:rPr>
              <a:t>End-to-End</a:t>
            </a:r>
            <a:r>
              <a:rPr dirty="0" sz="2000" spc="-8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Encryption</a:t>
            </a:r>
            <a:endParaRPr sz="2000">
              <a:latin typeface="Times New Roman"/>
              <a:cs typeface="Times New Roman"/>
            </a:endParaRPr>
          </a:p>
          <a:p>
            <a:pPr algn="just" marL="799465" marR="38036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IaaS should </a:t>
            </a:r>
            <a:r>
              <a:rPr dirty="0" sz="2000" spc="-5">
                <a:latin typeface="Times New Roman"/>
                <a:cs typeface="Times New Roman"/>
              </a:rPr>
              <a:t>take </a:t>
            </a:r>
            <a:r>
              <a:rPr dirty="0" sz="2000">
                <a:latin typeface="Times New Roman"/>
                <a:cs typeface="Times New Roman"/>
              </a:rPr>
              <a:t>advantage of end-to-end encryption. The </a:t>
            </a:r>
            <a:r>
              <a:rPr dirty="0" sz="2000" spc="-5">
                <a:latin typeface="Times New Roman"/>
                <a:cs typeface="Times New Roman"/>
              </a:rPr>
              <a:t>entire </a:t>
            </a:r>
            <a:r>
              <a:rPr dirty="0" sz="2000">
                <a:latin typeface="Times New Roman"/>
                <a:cs typeface="Times New Roman"/>
              </a:rPr>
              <a:t>disk can be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encrypted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prevent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offline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attacks.</a:t>
            </a:r>
            <a:r>
              <a:rPr dirty="0" sz="2000" spc="-1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Also,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all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communication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host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OS and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VMs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IaaS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infrastructure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should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 encrypted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using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SSL/TLS.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46</a:t>
            </a:fld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91216" y="3762755"/>
            <a:ext cx="1278635" cy="66446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19231" y="5222747"/>
            <a:ext cx="1037844" cy="94487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03992" y="1885188"/>
            <a:ext cx="1053083" cy="101955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45668" y="1143457"/>
            <a:ext cx="9711055" cy="52520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Cloud</a:t>
            </a:r>
            <a:r>
              <a:rPr dirty="0" sz="2400" spc="-15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Data</a:t>
            </a:r>
            <a:r>
              <a:rPr dirty="0" sz="2400" spc="-15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Protection</a:t>
            </a:r>
            <a:endParaRPr sz="2400">
              <a:latin typeface="Times New Roman"/>
              <a:cs typeface="Times New Roman"/>
            </a:endParaRPr>
          </a:p>
          <a:p>
            <a:pPr marL="685165" marR="367665" indent="-343535">
              <a:lnSpc>
                <a:spcPct val="100000"/>
              </a:lnSpc>
              <a:spcBef>
                <a:spcPts val="1785"/>
              </a:spcBef>
              <a:buFont typeface="Arial MT"/>
              <a:buChar char="•"/>
              <a:tabLst>
                <a:tab pos="685165" algn="l"/>
                <a:tab pos="685800" algn="l"/>
              </a:tabLst>
            </a:pPr>
            <a:r>
              <a:rPr dirty="0" sz="1900" spc="-5">
                <a:latin typeface="Times New Roman"/>
                <a:cs typeface="Times New Roman"/>
              </a:rPr>
              <a:t>Cloud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data protection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is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>
                <a:latin typeface="Times New Roman"/>
                <a:cs typeface="Times New Roman"/>
              </a:rPr>
              <a:t>type</a:t>
            </a:r>
            <a:r>
              <a:rPr dirty="0" sz="1900" spc="-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of</a:t>
            </a:r>
            <a:r>
              <a:rPr dirty="0" sz="1900" spc="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data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protection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10">
                <a:latin typeface="Times New Roman"/>
                <a:cs typeface="Times New Roman"/>
              </a:rPr>
              <a:t>model</a:t>
            </a:r>
            <a:r>
              <a:rPr dirty="0" sz="1900" spc="3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used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to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protect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stored,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static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and 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10">
                <a:latin typeface="Times New Roman"/>
                <a:cs typeface="Times New Roman"/>
              </a:rPr>
              <a:t>moving</a:t>
            </a:r>
            <a:r>
              <a:rPr dirty="0" sz="1900" spc="3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data in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the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cloud.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It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is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designed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to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10">
                <a:latin typeface="Times New Roman"/>
                <a:cs typeface="Times New Roman"/>
              </a:rPr>
              <a:t>implement</a:t>
            </a:r>
            <a:r>
              <a:rPr dirty="0" sz="1900" spc="40">
                <a:latin typeface="Times New Roman"/>
                <a:cs typeface="Times New Roman"/>
              </a:rPr>
              <a:t> </a:t>
            </a:r>
            <a:r>
              <a:rPr dirty="0" sz="1900" spc="-10">
                <a:latin typeface="Times New Roman"/>
                <a:cs typeface="Times New Roman"/>
              </a:rPr>
              <a:t>optimal</a:t>
            </a:r>
            <a:r>
              <a:rPr dirty="0" sz="1900" spc="2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data storage,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protection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and </a:t>
            </a:r>
            <a:r>
              <a:rPr dirty="0" sz="1900" spc="-459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security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methodologies.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1950">
              <a:latin typeface="Times New Roman"/>
              <a:cs typeface="Times New Roman"/>
            </a:endParaRPr>
          </a:p>
          <a:p>
            <a:pPr marL="685165" indent="-343535">
              <a:lnSpc>
                <a:spcPct val="100000"/>
              </a:lnSpc>
              <a:buFont typeface="Arial MT"/>
              <a:buChar char="•"/>
              <a:tabLst>
                <a:tab pos="685165" algn="l"/>
                <a:tab pos="685800" algn="l"/>
              </a:tabLst>
            </a:pPr>
            <a:r>
              <a:rPr dirty="0" sz="1900" spc="-5">
                <a:latin typeface="Times New Roman"/>
                <a:cs typeface="Times New Roman"/>
              </a:rPr>
              <a:t>Cloud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data protection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provides</a:t>
            </a:r>
            <a:r>
              <a:rPr dirty="0" sz="1900" spc="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and ensures</a:t>
            </a:r>
            <a:r>
              <a:rPr dirty="0" sz="1900" spc="2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various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services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and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processes</a:t>
            </a:r>
            <a:r>
              <a:rPr dirty="0" sz="1900" spc="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such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as: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950">
              <a:latin typeface="Times New Roman"/>
              <a:cs typeface="Times New Roman"/>
            </a:endParaRPr>
          </a:p>
          <a:p>
            <a:pPr lvl="1" marL="1256665" marR="5080" indent="-457200">
              <a:lnSpc>
                <a:spcPct val="100000"/>
              </a:lnSpc>
              <a:buAutoNum type="arabicPeriod"/>
              <a:tabLst>
                <a:tab pos="1256665" algn="l"/>
                <a:tab pos="1257300" algn="l"/>
              </a:tabLst>
            </a:pPr>
            <a:r>
              <a:rPr dirty="0" sz="1900" spc="-5" b="1">
                <a:latin typeface="Times New Roman"/>
                <a:cs typeface="Times New Roman"/>
              </a:rPr>
              <a:t>Data</a:t>
            </a:r>
            <a:r>
              <a:rPr dirty="0" sz="1900" spc="25" b="1">
                <a:latin typeface="Times New Roman"/>
                <a:cs typeface="Times New Roman"/>
              </a:rPr>
              <a:t> </a:t>
            </a:r>
            <a:r>
              <a:rPr dirty="0" sz="1900" spc="-5" b="1">
                <a:latin typeface="Times New Roman"/>
                <a:cs typeface="Times New Roman"/>
              </a:rPr>
              <a:t>Integrity</a:t>
            </a:r>
            <a:r>
              <a:rPr dirty="0" sz="1900" spc="-5">
                <a:latin typeface="Times New Roman"/>
                <a:cs typeface="Times New Roman"/>
              </a:rPr>
              <a:t>:</a:t>
            </a:r>
            <a:r>
              <a:rPr dirty="0" sz="1900" spc="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Data are</a:t>
            </a:r>
            <a:r>
              <a:rPr dirty="0" sz="1900" spc="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in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the </a:t>
            </a:r>
            <a:r>
              <a:rPr dirty="0" sz="1900" spc="-15">
                <a:latin typeface="Times New Roman"/>
                <a:cs typeface="Times New Roman"/>
              </a:rPr>
              <a:t>same</a:t>
            </a:r>
            <a:r>
              <a:rPr dirty="0" sz="1900" spc="3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form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as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its stored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version.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Data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encryption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is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used </a:t>
            </a:r>
            <a:r>
              <a:rPr dirty="0" sz="1900" spc="-459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to secure data from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illegal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editing </a:t>
            </a:r>
            <a:r>
              <a:rPr dirty="0" sz="1900" spc="-10">
                <a:latin typeface="Times New Roman"/>
                <a:cs typeface="Times New Roman"/>
              </a:rPr>
              <a:t>and </a:t>
            </a:r>
            <a:r>
              <a:rPr dirty="0" sz="1900" spc="-5">
                <a:latin typeface="Times New Roman"/>
                <a:cs typeface="Times New Roman"/>
              </a:rPr>
              <a:t>corruption.</a:t>
            </a:r>
            <a:endParaRPr sz="1900">
              <a:latin typeface="Times New Roman"/>
              <a:cs typeface="Times New Roman"/>
            </a:endParaRPr>
          </a:p>
          <a:p>
            <a:pPr lvl="1" marL="1256665" marR="216535" indent="-457200">
              <a:lnSpc>
                <a:spcPct val="100000"/>
              </a:lnSpc>
              <a:buAutoNum type="arabicPeriod"/>
              <a:tabLst>
                <a:tab pos="1256665" algn="l"/>
                <a:tab pos="1257300" algn="l"/>
              </a:tabLst>
            </a:pPr>
            <a:r>
              <a:rPr dirty="0" sz="1900" spc="-5" b="1">
                <a:latin typeface="Times New Roman"/>
                <a:cs typeface="Times New Roman"/>
              </a:rPr>
              <a:t>Storage</a:t>
            </a:r>
            <a:r>
              <a:rPr dirty="0" sz="1900" b="1">
                <a:latin typeface="Times New Roman"/>
                <a:cs typeface="Times New Roman"/>
              </a:rPr>
              <a:t> </a:t>
            </a:r>
            <a:r>
              <a:rPr dirty="0" sz="1900" spc="-5" b="1">
                <a:latin typeface="Times New Roman"/>
                <a:cs typeface="Times New Roman"/>
              </a:rPr>
              <a:t>management</a:t>
            </a:r>
            <a:r>
              <a:rPr dirty="0" sz="1900" spc="-5">
                <a:latin typeface="Times New Roman"/>
                <a:cs typeface="Times New Roman"/>
              </a:rPr>
              <a:t>: The cloud infrastructure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15">
                <a:latin typeface="Times New Roman"/>
                <a:cs typeface="Times New Roman"/>
              </a:rPr>
              <a:t>must</a:t>
            </a:r>
            <a:r>
              <a:rPr dirty="0" sz="1900" spc="3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provide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secure and 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continuously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available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interface</a:t>
            </a:r>
            <a:r>
              <a:rPr dirty="0" sz="1900" spc="-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for</a:t>
            </a:r>
            <a:r>
              <a:rPr dirty="0" sz="1900" spc="2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data access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as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required.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Logs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of</a:t>
            </a:r>
            <a:r>
              <a:rPr dirty="0" sz="1900" spc="2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each data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10">
                <a:latin typeface="Times New Roman"/>
                <a:cs typeface="Times New Roman"/>
              </a:rPr>
              <a:t>access, </a:t>
            </a:r>
            <a:r>
              <a:rPr dirty="0" sz="1900" spc="-459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edit</a:t>
            </a:r>
            <a:r>
              <a:rPr dirty="0" sz="1900" spc="-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and copying event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are maintained.</a:t>
            </a:r>
            <a:endParaRPr sz="1900">
              <a:latin typeface="Times New Roman"/>
              <a:cs typeface="Times New Roman"/>
            </a:endParaRPr>
          </a:p>
          <a:p>
            <a:pPr lvl="1" marL="1256665" marR="52069" indent="-4572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1256665" algn="l"/>
                <a:tab pos="1257300" algn="l"/>
              </a:tabLst>
            </a:pPr>
            <a:r>
              <a:rPr dirty="0" sz="1900" spc="-10" b="1">
                <a:latin typeface="Times New Roman"/>
                <a:cs typeface="Times New Roman"/>
              </a:rPr>
              <a:t>Infrastructure</a:t>
            </a:r>
            <a:r>
              <a:rPr dirty="0" sz="1900" spc="40" b="1">
                <a:latin typeface="Times New Roman"/>
                <a:cs typeface="Times New Roman"/>
              </a:rPr>
              <a:t> </a:t>
            </a:r>
            <a:r>
              <a:rPr dirty="0" sz="1900" spc="-5" b="1">
                <a:latin typeface="Times New Roman"/>
                <a:cs typeface="Times New Roman"/>
              </a:rPr>
              <a:t>security</a:t>
            </a:r>
            <a:r>
              <a:rPr dirty="0" sz="1900" spc="-5">
                <a:latin typeface="Times New Roman"/>
                <a:cs typeface="Times New Roman"/>
              </a:rPr>
              <a:t>:</a:t>
            </a:r>
            <a:r>
              <a:rPr dirty="0" sz="1900" spc="-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These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are</a:t>
            </a:r>
            <a:r>
              <a:rPr dirty="0" sz="1900" spc="2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the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collective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processes,</a:t>
            </a:r>
            <a:r>
              <a:rPr dirty="0" sz="1900" spc="2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policies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and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10">
                <a:latin typeface="Times New Roman"/>
                <a:cs typeface="Times New Roman"/>
              </a:rPr>
              <a:t>measures</a:t>
            </a:r>
            <a:r>
              <a:rPr dirty="0" sz="1900" spc="3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that </a:t>
            </a:r>
            <a:r>
              <a:rPr dirty="0" sz="1900" spc="-459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ensure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cloud/storage infrastructure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900" spc="-15">
                <a:latin typeface="Times New Roman"/>
                <a:cs typeface="Times New Roman"/>
              </a:rPr>
              <a:t>security.</a:t>
            </a:r>
            <a:endParaRPr sz="19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Times New Roman"/>
              <a:buAutoNum type="arabicPeriod"/>
            </a:pPr>
            <a:endParaRPr sz="1950">
              <a:latin typeface="Times New Roman"/>
              <a:cs typeface="Times New Roman"/>
            </a:endParaRPr>
          </a:p>
          <a:p>
            <a:pPr marL="685165" marR="281940" indent="-343535">
              <a:lnSpc>
                <a:spcPct val="100000"/>
              </a:lnSpc>
              <a:buFont typeface="Arial MT"/>
              <a:buChar char="•"/>
              <a:tabLst>
                <a:tab pos="685165" algn="l"/>
                <a:tab pos="685800" algn="l"/>
              </a:tabLst>
            </a:pPr>
            <a:r>
              <a:rPr dirty="0" sz="1900" spc="-5">
                <a:latin typeface="Times New Roman"/>
                <a:cs typeface="Times New Roman"/>
              </a:rPr>
              <a:t>Data Protection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as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Service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(DPaaS)</a:t>
            </a:r>
            <a:r>
              <a:rPr dirty="0" sz="1900" spc="3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which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provides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10">
                <a:latin typeface="Times New Roman"/>
                <a:cs typeface="Times New Roman"/>
              </a:rPr>
              <a:t>managed</a:t>
            </a:r>
            <a:r>
              <a:rPr dirty="0" sz="1900" spc="3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data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protection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services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for </a:t>
            </a:r>
            <a:r>
              <a:rPr dirty="0" sz="1900" spc="-459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stored cloud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data</a:t>
            </a:r>
            <a:r>
              <a:rPr dirty="0" sz="1900" spc="-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is an</a:t>
            </a:r>
            <a:r>
              <a:rPr dirty="0" sz="1900" spc="-10">
                <a:latin typeface="Times New Roman"/>
                <a:cs typeface="Times New Roman"/>
              </a:rPr>
              <a:t> example</a:t>
            </a:r>
            <a:r>
              <a:rPr dirty="0" sz="1900" spc="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of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cloud data protection.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46</a:t>
            </a:fld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06156" y="2275332"/>
            <a:ext cx="3759707" cy="28194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7163434" cy="426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Cloud</a:t>
            </a:r>
            <a:r>
              <a:rPr dirty="0" sz="2400" spc="-3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Pricing:</a:t>
            </a:r>
            <a:endParaRPr sz="2400">
              <a:latin typeface="Times New Roman"/>
              <a:cs typeface="Times New Roman"/>
            </a:endParaRPr>
          </a:p>
          <a:p>
            <a:pPr marL="688340" indent="-343535">
              <a:lnSpc>
                <a:spcPct val="100000"/>
              </a:lnSpc>
              <a:spcBef>
                <a:spcPts val="1664"/>
              </a:spcBef>
              <a:buFont typeface="Arial MT"/>
              <a:buChar char="•"/>
              <a:tabLst>
                <a:tab pos="688340" algn="l"/>
                <a:tab pos="688975" algn="l"/>
              </a:tabLst>
            </a:pP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general,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providers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pay-as-you-go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pricing.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88340" marR="5080" indent="-342900">
              <a:lnSpc>
                <a:spcPct val="100000"/>
              </a:lnSpc>
              <a:buFont typeface="Arial MT"/>
              <a:buChar char="•"/>
              <a:tabLst>
                <a:tab pos="688340" algn="l"/>
                <a:tab pos="688975" algn="l"/>
              </a:tabLst>
            </a:pPr>
            <a:r>
              <a:rPr dirty="0" sz="2000" spc="-10">
                <a:latin typeface="Times New Roman"/>
                <a:cs typeface="Times New Roman"/>
              </a:rPr>
              <a:t>However, </a:t>
            </a:r>
            <a:r>
              <a:rPr dirty="0" sz="2000">
                <a:latin typeface="Times New Roman"/>
                <a:cs typeface="Times New Roman"/>
              </a:rPr>
              <a:t>there are no standards when it </a:t>
            </a:r>
            <a:r>
              <a:rPr dirty="0" sz="2000" spc="-5">
                <a:latin typeface="Times New Roman"/>
                <a:cs typeface="Times New Roman"/>
              </a:rPr>
              <a:t>comes </a:t>
            </a:r>
            <a:r>
              <a:rPr dirty="0" sz="2000">
                <a:latin typeface="Times New Roman"/>
                <a:cs typeface="Times New Roman"/>
              </a:rPr>
              <a:t>to pricing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across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various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providers.</a:t>
            </a:r>
            <a:r>
              <a:rPr dirty="0" sz="2000" spc="-7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Therefore,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purchasing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decisions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difficult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consumers.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88340" marR="138430" indent="-342900">
              <a:lnSpc>
                <a:spcPct val="100000"/>
              </a:lnSpc>
              <a:buFont typeface="Arial MT"/>
              <a:buChar char="•"/>
              <a:tabLst>
                <a:tab pos="688340" algn="l"/>
                <a:tab pos="688975" algn="l"/>
              </a:tabLst>
            </a:pPr>
            <a:r>
              <a:rPr dirty="0" sz="2000">
                <a:latin typeface="Times New Roman"/>
                <a:cs typeface="Times New Roman"/>
              </a:rPr>
              <a:t>The </a:t>
            </a:r>
            <a:r>
              <a:rPr dirty="0" sz="2000" spc="-5">
                <a:latin typeface="Times New Roman"/>
                <a:cs typeface="Times New Roman"/>
              </a:rPr>
              <a:t>cloud companies </a:t>
            </a:r>
            <a:r>
              <a:rPr dirty="0" sz="2000" spc="-10">
                <a:latin typeface="Times New Roman"/>
                <a:cs typeface="Times New Roman"/>
              </a:rPr>
              <a:t>may </a:t>
            </a:r>
            <a:r>
              <a:rPr dirty="0" sz="2000">
                <a:latin typeface="Times New Roman"/>
                <a:cs typeface="Times New Roman"/>
              </a:rPr>
              <a:t>break down pricing based on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whether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virtual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machine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dedicated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or shared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by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multiple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tenants.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88340" marR="36449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688340" algn="l"/>
                <a:tab pos="688975" algn="l"/>
              </a:tabLst>
            </a:pPr>
            <a:r>
              <a:rPr dirty="0" sz="2000">
                <a:latin typeface="Times New Roman"/>
                <a:cs typeface="Times New Roman"/>
              </a:rPr>
              <a:t>Costs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may</a:t>
            </a:r>
            <a:r>
              <a:rPr dirty="0" sz="2000" spc="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also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 </a:t>
            </a:r>
            <a:r>
              <a:rPr dirty="0" sz="2000" spc="-5">
                <a:latin typeface="Times New Roman"/>
                <a:cs typeface="Times New Roman"/>
              </a:rPr>
              <a:t>split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by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compute,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storage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 networking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per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GB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basis.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46</a:t>
            </a:fld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46</a:t>
            </a:fld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277366" y="2284602"/>
          <a:ext cx="10293985" cy="4158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3925"/>
                <a:gridCol w="8090534"/>
              </a:tblGrid>
              <a:tr h="37719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800" b="1">
                          <a:latin typeface="Times New Roman"/>
                          <a:cs typeface="Times New Roman"/>
                        </a:rPr>
                        <a:t>Pricing</a:t>
                      </a:r>
                      <a:r>
                        <a:rPr dirty="0" sz="1800" spc="-60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b="1">
                          <a:latin typeface="Times New Roman"/>
                          <a:cs typeface="Times New Roman"/>
                        </a:rPr>
                        <a:t>Model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1275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800" b="1">
                          <a:latin typeface="Times New Roman"/>
                          <a:cs typeface="Times New Roman"/>
                        </a:rPr>
                        <a:t>Description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1275">
                    <a:solidFill>
                      <a:srgbClr val="FFC000"/>
                    </a:solidFill>
                  </a:tcPr>
                </a:tc>
              </a:tr>
              <a:tr h="46951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On-demand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pricing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5560">
                    <a:lnL w="6350">
                      <a:solidFill>
                        <a:srgbClr val="FFC000"/>
                      </a:solidFill>
                      <a:prstDash val="solid"/>
                    </a:lnL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Billed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consumption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virtual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machines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using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 fixed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unit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price.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5560">
                    <a:lnR w="6350">
                      <a:solidFill>
                        <a:srgbClr val="FFC000"/>
                      </a:solidFill>
                      <a:prstDash val="solid"/>
                    </a:lnR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46126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Reserved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instances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873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Flat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fee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in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advance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discounted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rate.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8735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49860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Spot</a:t>
                      </a:r>
                      <a:r>
                        <a:rPr dirty="0" sz="1800" spc="-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pricing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873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Customers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 bid to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gain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access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to resources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whose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 price keeps</a:t>
                      </a:r>
                      <a:r>
                        <a:rPr dirty="0" sz="1800" spc="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varying.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8735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Prepaid</a:t>
                      </a:r>
                      <a:r>
                        <a:rPr dirty="0" sz="1800" spc="-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VM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access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873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935" marR="10160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Customers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pay a single fixed fee to access a specifically sized instance for the 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duration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of the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plan.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It can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also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be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recurring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monthly</a:t>
                      </a:r>
                      <a:r>
                        <a:rPr dirty="0" sz="1800" spc="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plan.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During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 this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duration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they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can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have unlimited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access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to the</a:t>
                      </a:r>
                      <a:r>
                        <a:rPr dirty="0" sz="1800" spc="-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VM.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8735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738365">
                <a:tc>
                  <a:txBody>
                    <a:bodyPr/>
                    <a:lstStyle/>
                    <a:p>
                      <a:pPr marL="91440" marR="34861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Recurring</a:t>
                      </a:r>
                      <a:r>
                        <a:rPr dirty="0" sz="1800" spc="-10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resource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pooling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873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935" marR="81851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Customers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commit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to purchase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 quantity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resources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(number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CPU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cores,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quantity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RAM)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in advance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on a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recurring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basis.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8735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6959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Prepaid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Consumption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9369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935" marR="19685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Customers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pay a</a:t>
                      </a:r>
                      <a:r>
                        <a:rPr dirty="0" sz="1800" spc="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set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amount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at the beginning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800" spc="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term,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 and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costs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 of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consumption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are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debited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from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this prepaid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amount.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Can be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done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in a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recurring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plan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as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 well.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9369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645668" y="1143457"/>
            <a:ext cx="11043920" cy="9226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Cloud</a:t>
            </a:r>
            <a:r>
              <a:rPr dirty="0" sz="2400" spc="-3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Pricing:</a:t>
            </a:r>
            <a:endParaRPr sz="2400">
              <a:latin typeface="Times New Roman"/>
              <a:cs typeface="Times New Roman"/>
            </a:endParaRPr>
          </a:p>
          <a:p>
            <a:pPr marL="403225">
              <a:lnSpc>
                <a:spcPct val="100000"/>
              </a:lnSpc>
              <a:spcBef>
                <a:spcPts val="1780"/>
              </a:spcBef>
            </a:pPr>
            <a:r>
              <a:rPr dirty="0" sz="2000">
                <a:latin typeface="Times New Roman"/>
                <a:cs typeface="Times New Roman"/>
              </a:rPr>
              <a:t>According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report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from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451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Research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Group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some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ways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providers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price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are: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67227" y="1653539"/>
            <a:ext cx="6917435" cy="463143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195008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Cloud</a:t>
            </a:r>
            <a:r>
              <a:rPr dirty="0" sz="2400" spc="-6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Pricing: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46</a:t>
            </a:fld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96656" y="2607564"/>
            <a:ext cx="3401567" cy="227076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65660" y="6335674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33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668" y="1143457"/>
            <a:ext cx="7351395" cy="45662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Migrating</a:t>
            </a:r>
            <a:r>
              <a:rPr dirty="0" sz="2400" spc="-4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to</a:t>
            </a:r>
            <a:r>
              <a:rPr dirty="0" sz="2400" spc="-2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the</a:t>
            </a:r>
            <a:r>
              <a:rPr dirty="0" sz="2400" spc="-15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Cloud:</a:t>
            </a:r>
            <a:endParaRPr sz="2400">
              <a:latin typeface="Times New Roman"/>
              <a:cs typeface="Times New Roman"/>
            </a:endParaRPr>
          </a:p>
          <a:p>
            <a:pPr marL="670560" marR="255904" indent="-342900">
              <a:lnSpc>
                <a:spcPct val="100000"/>
              </a:lnSpc>
              <a:spcBef>
                <a:spcPts val="1664"/>
              </a:spcBef>
              <a:buFont typeface="Arial MT"/>
              <a:buChar char="•"/>
              <a:tabLst>
                <a:tab pos="670560" algn="l"/>
                <a:tab pos="671195" algn="l"/>
              </a:tabLst>
            </a:pPr>
            <a:r>
              <a:rPr dirty="0" sz="2000" b="1">
                <a:latin typeface="Times New Roman"/>
                <a:cs typeface="Times New Roman"/>
              </a:rPr>
              <a:t>Cloud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migration</a:t>
            </a:r>
            <a:r>
              <a:rPr dirty="0" sz="2000" spc="-4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is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the</a:t>
            </a:r>
            <a:r>
              <a:rPr dirty="0" sz="2000" spc="-30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process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of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moving</a:t>
            </a:r>
            <a:r>
              <a:rPr dirty="0" sz="2000" spc="-3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data,</a:t>
            </a:r>
            <a:r>
              <a:rPr dirty="0" sz="2000" spc="-3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applications </a:t>
            </a:r>
            <a:r>
              <a:rPr dirty="0" sz="2000" spc="-484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or other business elements </a:t>
            </a:r>
            <a:r>
              <a:rPr dirty="0" sz="2000" spc="-10" b="1">
                <a:latin typeface="Times New Roman"/>
                <a:cs typeface="Times New Roman"/>
              </a:rPr>
              <a:t>from </a:t>
            </a:r>
            <a:r>
              <a:rPr dirty="0" sz="2000" b="1">
                <a:latin typeface="Times New Roman"/>
                <a:cs typeface="Times New Roman"/>
              </a:rPr>
              <a:t>an organization's onsite </a:t>
            </a:r>
            <a:r>
              <a:rPr dirty="0" sz="2000" spc="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computers to the cloud, or moving them </a:t>
            </a:r>
            <a:r>
              <a:rPr dirty="0" sz="2000" spc="-10" b="1">
                <a:latin typeface="Times New Roman"/>
                <a:cs typeface="Times New Roman"/>
              </a:rPr>
              <a:t>from </a:t>
            </a:r>
            <a:r>
              <a:rPr dirty="0" sz="2000" b="1">
                <a:latin typeface="Times New Roman"/>
                <a:cs typeface="Times New Roman"/>
              </a:rPr>
              <a:t>one cloud </a:t>
            </a:r>
            <a:r>
              <a:rPr dirty="0" sz="2000" spc="5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environment</a:t>
            </a:r>
            <a:r>
              <a:rPr dirty="0" sz="2000" spc="-4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to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spc="-25" b="1">
                <a:latin typeface="Times New Roman"/>
                <a:cs typeface="Times New Roman"/>
              </a:rPr>
              <a:t>another.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70560" marR="5080" indent="-342900">
              <a:lnSpc>
                <a:spcPct val="100000"/>
              </a:lnSpc>
              <a:buFont typeface="Arial MT"/>
              <a:buChar char="•"/>
              <a:tabLst>
                <a:tab pos="670560" algn="l"/>
                <a:tab pos="671195" algn="l"/>
              </a:tabLst>
            </a:pPr>
            <a:r>
              <a:rPr dirty="0" sz="2000">
                <a:latin typeface="Times New Roman"/>
                <a:cs typeface="Times New Roman"/>
              </a:rPr>
              <a:t>Moving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data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or business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elements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from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one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environment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another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49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called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“</a:t>
            </a:r>
            <a:r>
              <a:rPr dirty="0" sz="2000" spc="-5" b="1">
                <a:latin typeface="Times New Roman"/>
                <a:cs typeface="Times New Roman"/>
              </a:rPr>
              <a:t>cloud-to-cloud</a:t>
            </a:r>
            <a:r>
              <a:rPr dirty="0" sz="2000" spc="-40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migration</a:t>
            </a:r>
            <a:r>
              <a:rPr dirty="0" sz="2000" spc="-5">
                <a:latin typeface="Times New Roman"/>
                <a:cs typeface="Times New Roman"/>
              </a:rPr>
              <a:t>”.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70560" marR="19050" indent="-342900">
              <a:lnSpc>
                <a:spcPct val="100000"/>
              </a:lnSpc>
              <a:buFont typeface="Arial MT"/>
              <a:buChar char="•"/>
              <a:tabLst>
                <a:tab pos="670560" algn="l"/>
                <a:tab pos="671195" algn="l"/>
              </a:tabLst>
            </a:pP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process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transitioning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different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provider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called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“</a:t>
            </a:r>
            <a:r>
              <a:rPr dirty="0" sz="2000" b="1">
                <a:latin typeface="Times New Roman"/>
                <a:cs typeface="Times New Roman"/>
              </a:rPr>
              <a:t>cloud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service</a:t>
            </a:r>
            <a:r>
              <a:rPr dirty="0" sz="2000" spc="-3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migration</a:t>
            </a:r>
            <a:r>
              <a:rPr dirty="0" sz="2000">
                <a:latin typeface="Times New Roman"/>
                <a:cs typeface="Times New Roman"/>
              </a:rPr>
              <a:t>”.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buFont typeface="Arial MT"/>
              <a:buChar char="•"/>
              <a:tabLst>
                <a:tab pos="670560" algn="l"/>
                <a:tab pos="671195" algn="l"/>
              </a:tabLst>
            </a:pP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11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successful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migration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requires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endParaRPr sz="2000">
              <a:latin typeface="Times New Roman"/>
              <a:cs typeface="Times New Roman"/>
            </a:endParaRPr>
          </a:p>
          <a:p>
            <a:pPr marL="670560">
              <a:lnSpc>
                <a:spcPct val="100000"/>
              </a:lnSpc>
            </a:pPr>
            <a:r>
              <a:rPr dirty="0" sz="2000" spc="-5" b="1">
                <a:latin typeface="Times New Roman"/>
                <a:cs typeface="Times New Roman"/>
              </a:rPr>
              <a:t>middleware</a:t>
            </a:r>
            <a:r>
              <a:rPr dirty="0" sz="2000" spc="-35" b="1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such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integration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tool.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86059" y="1984248"/>
            <a:ext cx="1476755" cy="8610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4828" y="4221479"/>
            <a:ext cx="1261872" cy="123444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727435" y="5964935"/>
            <a:ext cx="867155" cy="63855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86059" y="3332988"/>
            <a:ext cx="1370076" cy="77419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765660" y="6427114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34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5668" y="1143457"/>
            <a:ext cx="9615805" cy="4431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Migrating</a:t>
            </a:r>
            <a:r>
              <a:rPr dirty="0" sz="2400" spc="-4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to</a:t>
            </a:r>
            <a:r>
              <a:rPr dirty="0" sz="2400" spc="-2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the</a:t>
            </a:r>
            <a:r>
              <a:rPr dirty="0" sz="2400" spc="-15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Cloud:</a:t>
            </a:r>
            <a:endParaRPr sz="2400">
              <a:latin typeface="Times New Roman"/>
              <a:cs typeface="Times New Roman"/>
            </a:endParaRPr>
          </a:p>
          <a:p>
            <a:pPr marL="313055">
              <a:lnSpc>
                <a:spcPct val="100000"/>
              </a:lnSpc>
              <a:spcBef>
                <a:spcPts val="1560"/>
              </a:spcBef>
            </a:pPr>
            <a:r>
              <a:rPr dirty="0" sz="1800">
                <a:latin typeface="Times New Roman"/>
                <a:cs typeface="Times New Roman"/>
              </a:rPr>
              <a:t>There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are three </a:t>
            </a:r>
            <a:r>
              <a:rPr dirty="0" sz="1800" spc="-5">
                <a:latin typeface="Times New Roman"/>
                <a:cs typeface="Times New Roman"/>
              </a:rPr>
              <a:t>common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approaches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 </a:t>
            </a:r>
            <a:r>
              <a:rPr dirty="0" sz="1800" spc="-5">
                <a:latin typeface="Times New Roman"/>
                <a:cs typeface="Times New Roman"/>
              </a:rPr>
              <a:t>migrate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2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on-premise</a:t>
            </a:r>
            <a:r>
              <a:rPr dirty="0" sz="1800">
                <a:latin typeface="Times New Roman"/>
                <a:cs typeface="Times New Roman"/>
              </a:rPr>
              <a:t> applications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 the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cloud.</a:t>
            </a:r>
            <a:r>
              <a:rPr dirty="0" sz="1800" spc="-5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They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are: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1228090" indent="-458470">
              <a:lnSpc>
                <a:spcPct val="100000"/>
              </a:lnSpc>
              <a:buAutoNum type="arabicPeriod"/>
              <a:tabLst>
                <a:tab pos="1228090" algn="l"/>
                <a:tab pos="1228725" algn="l"/>
              </a:tabLst>
            </a:pPr>
            <a:r>
              <a:rPr dirty="0" sz="1800" b="1">
                <a:latin typeface="Times New Roman"/>
                <a:cs typeface="Times New Roman"/>
              </a:rPr>
              <a:t>Lift</a:t>
            </a:r>
            <a:r>
              <a:rPr dirty="0" sz="1800" spc="-25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and</a:t>
            </a:r>
            <a:r>
              <a:rPr dirty="0" sz="1800" spc="-25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Shift</a:t>
            </a:r>
            <a:endParaRPr sz="1800">
              <a:latin typeface="Times New Roman"/>
              <a:cs typeface="Times New Roman"/>
            </a:endParaRPr>
          </a:p>
          <a:p>
            <a:pPr marL="1228090" marR="5080">
              <a:lnSpc>
                <a:spcPct val="100000"/>
              </a:lnSpc>
            </a:pP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Lift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5">
                <a:latin typeface="Times New Roman"/>
                <a:cs typeface="Times New Roman"/>
              </a:rPr>
              <a:t> Shift</a:t>
            </a:r>
            <a:r>
              <a:rPr dirty="0" sz="1800">
                <a:latin typeface="Times New Roman"/>
                <a:cs typeface="Times New Roman"/>
              </a:rPr>
              <a:t> approach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involves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 exact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replication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Times New Roman"/>
                <a:cs typeface="Times New Roman"/>
              </a:rPr>
              <a:t>in-house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applications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 the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cloud. There </a:t>
            </a:r>
            <a:r>
              <a:rPr dirty="0" sz="1800" spc="-5">
                <a:latin typeface="Times New Roman"/>
                <a:cs typeface="Times New Roman"/>
              </a:rPr>
              <a:t>is </a:t>
            </a:r>
            <a:r>
              <a:rPr dirty="0" sz="1800">
                <a:latin typeface="Times New Roman"/>
                <a:cs typeface="Times New Roman"/>
              </a:rPr>
              <a:t>no change </a:t>
            </a:r>
            <a:r>
              <a:rPr dirty="0" sz="1800" spc="-5">
                <a:latin typeface="Times New Roman"/>
                <a:cs typeface="Times New Roman"/>
              </a:rPr>
              <a:t>made </a:t>
            </a:r>
            <a:r>
              <a:rPr dirty="0" sz="1800">
                <a:latin typeface="Times New Roman"/>
                <a:cs typeface="Times New Roman"/>
              </a:rPr>
              <a:t>to the code or the design of applications. It involves </a:t>
            </a:r>
            <a:r>
              <a:rPr dirty="0" sz="1800" spc="-5">
                <a:latin typeface="Times New Roman"/>
                <a:cs typeface="Times New Roman"/>
              </a:rPr>
              <a:t>much 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lesser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time,</a:t>
            </a:r>
            <a:r>
              <a:rPr dirty="0" sz="1800">
                <a:latin typeface="Times New Roman"/>
                <a:cs typeface="Times New Roman"/>
              </a:rPr>
              <a:t> cost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 complexity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when </a:t>
            </a:r>
            <a:r>
              <a:rPr dirty="0" sz="1800" spc="-5">
                <a:latin typeface="Times New Roman"/>
                <a:cs typeface="Times New Roman"/>
              </a:rPr>
              <a:t>compared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with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other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methods.</a:t>
            </a:r>
            <a:r>
              <a:rPr dirty="0" sz="1800" spc="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Storage infrastructure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disaster recovery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are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common</a:t>
            </a:r>
            <a:r>
              <a:rPr dirty="0" sz="1800" spc="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applications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migrated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using this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approach.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228090" indent="-458470">
              <a:lnSpc>
                <a:spcPct val="100000"/>
              </a:lnSpc>
              <a:spcBef>
                <a:spcPts val="5"/>
              </a:spcBef>
              <a:buAutoNum type="arabicPeriod" startAt="2"/>
              <a:tabLst>
                <a:tab pos="1228090" algn="l"/>
                <a:tab pos="1228725" algn="l"/>
              </a:tabLst>
            </a:pPr>
            <a:r>
              <a:rPr dirty="0" sz="1800" b="1">
                <a:latin typeface="Times New Roman"/>
                <a:cs typeface="Times New Roman"/>
              </a:rPr>
              <a:t>Refactoring</a:t>
            </a:r>
            <a:endParaRPr sz="1800">
              <a:latin typeface="Times New Roman"/>
              <a:cs typeface="Times New Roman"/>
            </a:endParaRPr>
          </a:p>
          <a:p>
            <a:pPr marL="1228090">
              <a:lnSpc>
                <a:spcPct val="100000"/>
              </a:lnSpc>
            </a:pPr>
            <a:r>
              <a:rPr dirty="0" sz="1800">
                <a:latin typeface="Times New Roman"/>
                <a:cs typeface="Times New Roman"/>
              </a:rPr>
              <a:t>Refactoring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refers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changes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made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structure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 the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source code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application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</a:t>
            </a:r>
            <a:endParaRPr sz="1800">
              <a:latin typeface="Times New Roman"/>
              <a:cs typeface="Times New Roman"/>
            </a:endParaRPr>
          </a:p>
          <a:p>
            <a:pPr marL="1228090">
              <a:lnSpc>
                <a:spcPct val="100000"/>
              </a:lnSpc>
            </a:pPr>
            <a:r>
              <a:rPr dirty="0" sz="1800">
                <a:latin typeface="Times New Roman"/>
                <a:cs typeface="Times New Roman"/>
              </a:rPr>
              <a:t>order</a:t>
            </a:r>
            <a:endParaRPr sz="1800">
              <a:latin typeface="Times New Roman"/>
              <a:cs typeface="Times New Roman"/>
            </a:endParaRPr>
          </a:p>
          <a:p>
            <a:pPr marL="1228090" marR="455930">
              <a:lnSpc>
                <a:spcPct val="100000"/>
              </a:lnSpc>
            </a:pPr>
            <a:r>
              <a:rPr dirty="0" sz="1800">
                <a:latin typeface="Times New Roman"/>
                <a:cs typeface="Times New Roman"/>
              </a:rPr>
              <a:t>to </a:t>
            </a:r>
            <a:r>
              <a:rPr dirty="0" sz="1800" spc="-5">
                <a:latin typeface="Times New Roman"/>
                <a:cs typeface="Times New Roman"/>
              </a:rPr>
              <a:t>make </a:t>
            </a:r>
            <a:r>
              <a:rPr dirty="0" sz="1800">
                <a:latin typeface="Times New Roman"/>
                <a:cs typeface="Times New Roman"/>
              </a:rPr>
              <a:t>it </a:t>
            </a:r>
            <a:r>
              <a:rPr dirty="0" sz="1800" spc="-5">
                <a:latin typeface="Times New Roman"/>
                <a:cs typeface="Times New Roman"/>
              </a:rPr>
              <a:t>more efficient. </a:t>
            </a:r>
            <a:r>
              <a:rPr dirty="0" sz="1800">
                <a:latin typeface="Times New Roman"/>
                <a:cs typeface="Times New Roman"/>
              </a:rPr>
              <a:t>The code </a:t>
            </a:r>
            <a:r>
              <a:rPr dirty="0" sz="1800" spc="-5">
                <a:latin typeface="Times New Roman"/>
                <a:cs typeface="Times New Roman"/>
              </a:rPr>
              <a:t>is modified such </a:t>
            </a:r>
            <a:r>
              <a:rPr dirty="0" sz="1800">
                <a:latin typeface="Times New Roman"/>
                <a:cs typeface="Times New Roman"/>
              </a:rPr>
              <a:t>that it </a:t>
            </a:r>
            <a:r>
              <a:rPr dirty="0" sz="1800" spc="-5">
                <a:latin typeface="Times New Roman"/>
                <a:cs typeface="Times New Roman"/>
              </a:rPr>
              <a:t>becomes more </a:t>
            </a:r>
            <a:r>
              <a:rPr dirty="0" sz="1800">
                <a:latin typeface="Times New Roman"/>
                <a:cs typeface="Times New Roman"/>
              </a:rPr>
              <a:t>scalable and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reusable</a:t>
            </a:r>
            <a:endParaRPr sz="1800">
              <a:latin typeface="Times New Roman"/>
              <a:cs typeface="Times New Roman"/>
            </a:endParaRPr>
          </a:p>
          <a:p>
            <a:pPr marL="1228090">
              <a:lnSpc>
                <a:spcPct val="100000"/>
              </a:lnSpc>
            </a:pPr>
            <a:r>
              <a:rPr dirty="0" sz="1800">
                <a:latin typeface="Times New Roman"/>
                <a:cs typeface="Times New Roman"/>
              </a:rPr>
              <a:t>without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changing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functions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application.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03730" y="5822696"/>
            <a:ext cx="8849360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900" algn="l"/>
              </a:tabLst>
            </a:pPr>
            <a:r>
              <a:rPr dirty="0" sz="1800" spc="-5" b="1">
                <a:latin typeface="Times New Roman"/>
                <a:cs typeface="Times New Roman"/>
              </a:rPr>
              <a:t>3.	Modernization</a:t>
            </a:r>
            <a:endParaRPr sz="1800">
              <a:latin typeface="Times New Roman"/>
              <a:cs typeface="Times New Roman"/>
            </a:endParaRPr>
          </a:p>
          <a:p>
            <a:pPr marL="469900" marR="5080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modernization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application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approach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cloud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computing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redesigns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application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from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ground-up,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thus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making</a:t>
            </a:r>
            <a:r>
              <a:rPr dirty="0" sz="1800">
                <a:latin typeface="Times New Roman"/>
                <a:cs typeface="Times New Roman"/>
              </a:rPr>
              <a:t> it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completely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flexible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for the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cloud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environment.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143457"/>
            <a:ext cx="3904615" cy="27781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Contents</a:t>
            </a:r>
            <a:endParaRPr sz="2400">
              <a:latin typeface="Times New Roman"/>
              <a:cs typeface="Times New Roman"/>
            </a:endParaRPr>
          </a:p>
          <a:p>
            <a:pPr marL="830580" indent="-457834">
              <a:lnSpc>
                <a:spcPct val="100000"/>
              </a:lnSpc>
              <a:spcBef>
                <a:spcPts val="1985"/>
              </a:spcBef>
              <a:buAutoNum type="arabicPeriod"/>
              <a:tabLst>
                <a:tab pos="830580" algn="l"/>
                <a:tab pos="831215" algn="l"/>
              </a:tabLst>
            </a:pP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Delivery</a:t>
            </a:r>
            <a:r>
              <a:rPr dirty="0" sz="2000" spc="-7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Models</a:t>
            </a:r>
            <a:endParaRPr sz="2000">
              <a:latin typeface="Times New Roman"/>
              <a:cs typeface="Times New Roman"/>
            </a:endParaRPr>
          </a:p>
          <a:p>
            <a:pPr marL="830580" indent="-457834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830580" algn="l"/>
                <a:tab pos="831215" algn="l"/>
              </a:tabLst>
            </a:pPr>
            <a:r>
              <a:rPr dirty="0" sz="2000" spc="-5">
                <a:latin typeface="Times New Roman"/>
                <a:cs typeface="Times New Roman"/>
              </a:rPr>
              <a:t>Infrastructure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  <a:p>
            <a:pPr marL="830580" indent="-457834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830580" algn="l"/>
                <a:tab pos="831215" algn="l"/>
              </a:tabLst>
            </a:pPr>
            <a:r>
              <a:rPr dirty="0" sz="2000">
                <a:latin typeface="Times New Roman"/>
                <a:cs typeface="Times New Roman"/>
              </a:rPr>
              <a:t>Platform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  <a:p>
            <a:pPr marL="830580" indent="-457834">
              <a:lnSpc>
                <a:spcPct val="100000"/>
              </a:lnSpc>
              <a:spcBef>
                <a:spcPts val="1205"/>
              </a:spcBef>
              <a:buAutoNum type="arabicPeriod"/>
              <a:tabLst>
                <a:tab pos="830580" algn="l"/>
                <a:tab pos="831215" algn="l"/>
              </a:tabLst>
            </a:pPr>
            <a:r>
              <a:rPr dirty="0" sz="2000">
                <a:latin typeface="Times New Roman"/>
                <a:cs typeface="Times New Roman"/>
              </a:rPr>
              <a:t>Software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  <a:p>
            <a:pPr marL="830580" indent="-457834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830580" algn="l"/>
                <a:tab pos="831215" algn="l"/>
              </a:tabLst>
            </a:pPr>
            <a:r>
              <a:rPr dirty="0" sz="2000">
                <a:latin typeface="Times New Roman"/>
                <a:cs typeface="Times New Roman"/>
              </a:rPr>
              <a:t>Other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types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17984" y="6465214"/>
            <a:ext cx="15367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2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28176" y="5419344"/>
            <a:ext cx="2808731" cy="93726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10206355" cy="45662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IaaS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Benefits:</a:t>
            </a:r>
            <a:endParaRPr sz="2400">
              <a:latin typeface="Times New Roman"/>
              <a:cs typeface="Times New Roman"/>
            </a:endParaRPr>
          </a:p>
          <a:p>
            <a:pPr marL="784860" marR="21590" indent="-457200">
              <a:lnSpc>
                <a:spcPct val="100000"/>
              </a:lnSpc>
              <a:spcBef>
                <a:spcPts val="1664"/>
              </a:spcBef>
              <a:buAutoNum type="arabicPeriod"/>
              <a:tabLst>
                <a:tab pos="784860" algn="l"/>
                <a:tab pos="785495" algn="l"/>
              </a:tabLst>
            </a:pPr>
            <a:r>
              <a:rPr dirty="0" sz="2000" b="1">
                <a:latin typeface="Times New Roman"/>
                <a:cs typeface="Times New Roman"/>
              </a:rPr>
              <a:t>Cost Savings </a:t>
            </a:r>
            <a:r>
              <a:rPr dirty="0" sz="2000">
                <a:latin typeface="Times New Roman"/>
                <a:cs typeface="Times New Roman"/>
              </a:rPr>
              <a:t>– </a:t>
            </a:r>
            <a:r>
              <a:rPr dirty="0" sz="2000" spc="-5">
                <a:latin typeface="Times New Roman"/>
                <a:cs typeface="Times New Roman"/>
              </a:rPr>
              <a:t>moving </a:t>
            </a:r>
            <a:r>
              <a:rPr dirty="0" sz="2000">
                <a:latin typeface="Times New Roman"/>
                <a:cs typeface="Times New Roman"/>
              </a:rPr>
              <a:t>to cloud </a:t>
            </a:r>
            <a:r>
              <a:rPr dirty="0" sz="2000" spc="-5">
                <a:latin typeface="Times New Roman"/>
                <a:cs typeface="Times New Roman"/>
              </a:rPr>
              <a:t>means </a:t>
            </a:r>
            <a:r>
              <a:rPr dirty="0" sz="2000">
                <a:latin typeface="Times New Roman"/>
                <a:cs typeface="Times New Roman"/>
              </a:rPr>
              <a:t>lower </a:t>
            </a:r>
            <a:r>
              <a:rPr dirty="0" sz="2000" spc="-5">
                <a:latin typeface="Times New Roman"/>
                <a:cs typeface="Times New Roman"/>
              </a:rPr>
              <a:t>Infrastructure </a:t>
            </a:r>
            <a:r>
              <a:rPr dirty="0" sz="2000">
                <a:latin typeface="Times New Roman"/>
                <a:cs typeface="Times New Roman"/>
              </a:rPr>
              <a:t>costs, no </a:t>
            </a:r>
            <a:r>
              <a:rPr dirty="0" sz="2000" spc="-5">
                <a:latin typeface="Times New Roman"/>
                <a:cs typeface="Times New Roman"/>
              </a:rPr>
              <a:t>maintenance </a:t>
            </a:r>
            <a:r>
              <a:rPr dirty="0" sz="2000">
                <a:latin typeface="Times New Roman"/>
                <a:cs typeface="Times New Roman"/>
              </a:rPr>
              <a:t>overhead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 no need to </a:t>
            </a:r>
            <a:r>
              <a:rPr dirty="0" sz="2000" spc="5">
                <a:latin typeface="Times New Roman"/>
                <a:cs typeface="Times New Roman"/>
              </a:rPr>
              <a:t>worry </a:t>
            </a:r>
            <a:r>
              <a:rPr dirty="0" sz="2000">
                <a:latin typeface="Times New Roman"/>
                <a:cs typeface="Times New Roman"/>
              </a:rPr>
              <a:t>about ensuring </a:t>
            </a:r>
            <a:r>
              <a:rPr dirty="0" sz="2000" spc="-5">
                <a:latin typeface="Times New Roman"/>
                <a:cs typeface="Times New Roman"/>
              </a:rPr>
              <a:t>uptime. </a:t>
            </a:r>
            <a:r>
              <a:rPr dirty="0" sz="2000">
                <a:latin typeface="Times New Roman"/>
                <a:cs typeface="Times New Roman"/>
              </a:rPr>
              <a:t>The pay-as-you-go </a:t>
            </a:r>
            <a:r>
              <a:rPr dirty="0" sz="2000" spc="-5">
                <a:latin typeface="Times New Roman"/>
                <a:cs typeface="Times New Roman"/>
              </a:rPr>
              <a:t>model </a:t>
            </a:r>
            <a:r>
              <a:rPr dirty="0" sz="2000" spc="5">
                <a:latin typeface="Times New Roman"/>
                <a:cs typeface="Times New Roman"/>
              </a:rPr>
              <a:t>of </a:t>
            </a:r>
            <a:r>
              <a:rPr dirty="0" sz="2000">
                <a:latin typeface="Times New Roman"/>
                <a:cs typeface="Times New Roman"/>
              </a:rPr>
              <a:t>cloud </a:t>
            </a:r>
            <a:r>
              <a:rPr dirty="0" sz="2000" spc="-5">
                <a:latin typeface="Times New Roman"/>
                <a:cs typeface="Times New Roman"/>
              </a:rPr>
              <a:t>offers </a:t>
            </a:r>
            <a:r>
              <a:rPr dirty="0" sz="2000">
                <a:latin typeface="Times New Roman"/>
                <a:cs typeface="Times New Roman"/>
              </a:rPr>
              <a:t> significant cost savings since </a:t>
            </a:r>
            <a:r>
              <a:rPr dirty="0" sz="2000" spc="-5">
                <a:latin typeface="Times New Roman"/>
                <a:cs typeface="Times New Roman"/>
              </a:rPr>
              <a:t>organisations </a:t>
            </a:r>
            <a:r>
              <a:rPr dirty="0" sz="2000">
                <a:latin typeface="Times New Roman"/>
                <a:cs typeface="Times New Roman"/>
              </a:rPr>
              <a:t>pay only for what they use. The IaaS </a:t>
            </a:r>
            <a:r>
              <a:rPr dirty="0" sz="2000" spc="-5">
                <a:latin typeface="Times New Roman"/>
                <a:cs typeface="Times New Roman"/>
              </a:rPr>
              <a:t>model 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demands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no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upfront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charges,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bandwidth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utilization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fees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or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minimum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term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commitments.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784860" marR="5080" indent="-457200">
              <a:lnSpc>
                <a:spcPct val="100000"/>
              </a:lnSpc>
              <a:buAutoNum type="arabicPeriod"/>
              <a:tabLst>
                <a:tab pos="784860" algn="l"/>
                <a:tab pos="785495" algn="l"/>
                <a:tab pos="3833495" algn="l"/>
              </a:tabLst>
            </a:pPr>
            <a:r>
              <a:rPr dirty="0" sz="2000" b="1">
                <a:latin typeface="Times New Roman"/>
                <a:cs typeface="Times New Roman"/>
              </a:rPr>
              <a:t>Scalability</a:t>
            </a:r>
            <a:r>
              <a:rPr dirty="0" sz="2000" spc="-3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and</a:t>
            </a:r>
            <a:r>
              <a:rPr dirty="0" sz="2000" spc="-5" b="1">
                <a:latin typeface="Times New Roman"/>
                <a:cs typeface="Times New Roman"/>
              </a:rPr>
              <a:t> Flexibility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-	the</a:t>
            </a:r>
            <a:r>
              <a:rPr dirty="0" sz="2000" spc="-5">
                <a:latin typeface="Times New Roman"/>
                <a:cs typeface="Times New Roman"/>
              </a:rPr>
              <a:t> most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important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benefit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IaaS is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ability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scale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up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down depending on the </a:t>
            </a:r>
            <a:r>
              <a:rPr dirty="0" sz="2000" spc="-10">
                <a:latin typeface="Times New Roman"/>
                <a:cs typeface="Times New Roman"/>
              </a:rPr>
              <a:t>enterprise’s </a:t>
            </a:r>
            <a:r>
              <a:rPr dirty="0" sz="2000" spc="-5">
                <a:latin typeface="Times New Roman"/>
                <a:cs typeface="Times New Roman"/>
              </a:rPr>
              <a:t>requirements. </a:t>
            </a:r>
            <a:r>
              <a:rPr dirty="0" sz="2000">
                <a:latin typeface="Times New Roman"/>
                <a:cs typeface="Times New Roman"/>
              </a:rPr>
              <a:t>This on </a:t>
            </a:r>
            <a:r>
              <a:rPr dirty="0" sz="2000" spc="-5">
                <a:latin typeface="Times New Roman"/>
                <a:cs typeface="Times New Roman"/>
              </a:rPr>
              <a:t>demand scalability </a:t>
            </a:r>
            <a:r>
              <a:rPr dirty="0" sz="2000">
                <a:latin typeface="Times New Roman"/>
                <a:cs typeface="Times New Roman"/>
              </a:rPr>
              <a:t>results in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flexibility and </a:t>
            </a:r>
            <a:r>
              <a:rPr dirty="0" sz="2000" spc="-5">
                <a:latin typeface="Times New Roman"/>
                <a:cs typeface="Times New Roman"/>
              </a:rPr>
              <a:t>agility </a:t>
            </a:r>
            <a:r>
              <a:rPr dirty="0" sz="2000">
                <a:latin typeface="Times New Roman"/>
                <a:cs typeface="Times New Roman"/>
              </a:rPr>
              <a:t>to respond to changing </a:t>
            </a:r>
            <a:r>
              <a:rPr dirty="0" sz="2000" spc="-5">
                <a:latin typeface="Times New Roman"/>
                <a:cs typeface="Times New Roman"/>
              </a:rPr>
              <a:t>opportunities. </a:t>
            </a:r>
            <a:r>
              <a:rPr dirty="0" sz="2000">
                <a:latin typeface="Times New Roman"/>
                <a:cs typeface="Times New Roman"/>
              </a:rPr>
              <a:t>This </a:t>
            </a:r>
            <a:r>
              <a:rPr dirty="0" sz="2000" spc="-5">
                <a:latin typeface="Times New Roman"/>
                <a:cs typeface="Times New Roman"/>
              </a:rPr>
              <a:t>scalability also </a:t>
            </a:r>
            <a:r>
              <a:rPr dirty="0" sz="2000">
                <a:latin typeface="Times New Roman"/>
                <a:cs typeface="Times New Roman"/>
              </a:rPr>
              <a:t>help in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quickly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building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 </a:t>
            </a:r>
            <a:r>
              <a:rPr dirty="0" sz="2000" spc="-5">
                <a:latin typeface="Times New Roman"/>
                <a:cs typeface="Times New Roman"/>
              </a:rPr>
              <a:t>dismantling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test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development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environments.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algn="just" marL="784860" marR="15240" indent="-457200">
              <a:lnSpc>
                <a:spcPct val="100000"/>
              </a:lnSpc>
              <a:buAutoNum type="arabicPeriod"/>
              <a:tabLst>
                <a:tab pos="785495" algn="l"/>
              </a:tabLst>
            </a:pPr>
            <a:r>
              <a:rPr dirty="0" sz="2000" b="1">
                <a:latin typeface="Times New Roman"/>
                <a:cs typeface="Times New Roman"/>
              </a:rPr>
              <a:t>Faster</a:t>
            </a:r>
            <a:r>
              <a:rPr dirty="0" sz="2000" spc="-90" b="1">
                <a:latin typeface="Times New Roman"/>
                <a:cs typeface="Times New Roman"/>
              </a:rPr>
              <a:t> </a:t>
            </a:r>
            <a:r>
              <a:rPr dirty="0" sz="2000" spc="-15" b="1">
                <a:latin typeface="Times New Roman"/>
                <a:cs typeface="Times New Roman"/>
              </a:rPr>
              <a:t>Time</a:t>
            </a:r>
            <a:r>
              <a:rPr dirty="0" sz="2000" spc="-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to</a:t>
            </a:r>
            <a:r>
              <a:rPr dirty="0" sz="2000" spc="-1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Market</a:t>
            </a:r>
            <a:r>
              <a:rPr dirty="0" sz="2000" spc="-5" b="1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– </a:t>
            </a:r>
            <a:r>
              <a:rPr dirty="0" sz="2000" spc="-10">
                <a:latin typeface="Times New Roman"/>
                <a:cs typeface="Times New Roman"/>
              </a:rPr>
              <a:t>time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market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 best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way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 beat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competition.</a:t>
            </a:r>
            <a:r>
              <a:rPr dirty="0" sz="2000" spc="-6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scalability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 flexibility IaaS provides can help in the </a:t>
            </a:r>
            <a:r>
              <a:rPr dirty="0" sz="2000" spc="-5">
                <a:latin typeface="Times New Roman"/>
                <a:cs typeface="Times New Roman"/>
              </a:rPr>
              <a:t>getting </a:t>
            </a:r>
            <a:r>
              <a:rPr dirty="0" sz="2000">
                <a:latin typeface="Times New Roman"/>
                <a:cs typeface="Times New Roman"/>
              </a:rPr>
              <a:t>the job done faster and get the service or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product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rapidly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market.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50</a:t>
            </a:fld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10241915" cy="39566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IaaS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Benefits:</a:t>
            </a:r>
            <a:endParaRPr sz="2400">
              <a:latin typeface="Times New Roman"/>
              <a:cs typeface="Times New Roman"/>
            </a:endParaRPr>
          </a:p>
          <a:p>
            <a:pPr marL="784860" indent="-457834">
              <a:lnSpc>
                <a:spcPct val="100000"/>
              </a:lnSpc>
              <a:spcBef>
                <a:spcPts val="1664"/>
              </a:spcBef>
              <a:buAutoNum type="arabicPeriod" startAt="4"/>
              <a:tabLst>
                <a:tab pos="784860" algn="l"/>
                <a:tab pos="785495" algn="l"/>
              </a:tabLst>
            </a:pPr>
            <a:r>
              <a:rPr dirty="0" sz="2000" b="1">
                <a:latin typeface="Times New Roman"/>
                <a:cs typeface="Times New Roman"/>
              </a:rPr>
              <a:t>Support</a:t>
            </a:r>
            <a:r>
              <a:rPr dirty="0" sz="2000" spc="-3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for</a:t>
            </a:r>
            <a:r>
              <a:rPr dirty="0" sz="2000" spc="-6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DR,</a:t>
            </a:r>
            <a:r>
              <a:rPr dirty="0" sz="2000" spc="5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BC</a:t>
            </a:r>
            <a:r>
              <a:rPr dirty="0" sz="2000" spc="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and</a:t>
            </a:r>
            <a:r>
              <a:rPr dirty="0" sz="2000" spc="-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high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availability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 startAt="4"/>
            </a:pPr>
            <a:endParaRPr sz="2050">
              <a:latin typeface="Times New Roman"/>
              <a:cs typeface="Times New Roman"/>
            </a:endParaRPr>
          </a:p>
          <a:p>
            <a:pPr marL="784860" marR="37084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Every enterprise requires a Disaster Recovery and Business Continuity plan in place.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However,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technology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behind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these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often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quite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expensive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organizations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with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more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than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one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location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managing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this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infrastructure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becomes more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difficult.</a:t>
            </a:r>
            <a:endParaRPr sz="2000">
              <a:latin typeface="Times New Roman"/>
              <a:cs typeface="Times New Roman"/>
            </a:endParaRPr>
          </a:p>
          <a:p>
            <a:pPr marL="784860" marR="9461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IaaS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provides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consolidated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Disaster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Recovery</a:t>
            </a:r>
            <a:r>
              <a:rPr dirty="0" sz="2000" spc="-5">
                <a:latin typeface="Times New Roman"/>
                <a:cs typeface="Times New Roman"/>
              </a:rPr>
              <a:t> infrastructure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which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ensures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quick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recovery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with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no loss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data.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784860" indent="-457834">
              <a:lnSpc>
                <a:spcPct val="100000"/>
              </a:lnSpc>
              <a:buAutoNum type="arabicPeriod" startAt="5"/>
              <a:tabLst>
                <a:tab pos="784860" algn="l"/>
                <a:tab pos="785495" algn="l"/>
              </a:tabLst>
            </a:pPr>
            <a:r>
              <a:rPr dirty="0" sz="2000" b="1">
                <a:latin typeface="Times New Roman"/>
                <a:cs typeface="Times New Roman"/>
              </a:rPr>
              <a:t>Focus</a:t>
            </a:r>
            <a:r>
              <a:rPr dirty="0" sz="2000" spc="-3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on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business</a:t>
            </a:r>
            <a:r>
              <a:rPr dirty="0" sz="2000" spc="-50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growth</a:t>
            </a:r>
            <a:endParaRPr sz="2000">
              <a:latin typeface="Times New Roman"/>
              <a:cs typeface="Times New Roman"/>
            </a:endParaRPr>
          </a:p>
          <a:p>
            <a:pPr marL="784860" marR="508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Moving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saves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precious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time</a:t>
            </a:r>
            <a:r>
              <a:rPr dirty="0" sz="2000" spc="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that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was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being </a:t>
            </a:r>
            <a:r>
              <a:rPr dirty="0" sz="2000">
                <a:latin typeface="Times New Roman"/>
                <a:cs typeface="Times New Roman"/>
              </a:rPr>
              <a:t>used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deal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with</a:t>
            </a:r>
            <a:r>
              <a:rPr dirty="0" sz="2000" spc="-5">
                <a:latin typeface="Times New Roman"/>
                <a:cs typeface="Times New Roman"/>
              </a:rPr>
              <a:t> maintenance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issues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helps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business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focus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growth.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99219" y="5012435"/>
            <a:ext cx="2808731" cy="93878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50</a:t>
            </a:fld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5660" y="6427114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52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57104" y="4806696"/>
            <a:ext cx="1600200" cy="16002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40568" y="3631691"/>
            <a:ext cx="821435" cy="72694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21695" y="1944623"/>
            <a:ext cx="1318259" cy="66293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45668" y="1143457"/>
            <a:ext cx="10137140" cy="54806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IaaS</a:t>
            </a:r>
            <a:r>
              <a:rPr dirty="0" sz="2400" spc="-3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Risks:</a:t>
            </a:r>
            <a:endParaRPr sz="240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spcBef>
                <a:spcPts val="1664"/>
              </a:spcBef>
              <a:buFont typeface="Arial MT"/>
              <a:buChar char="•"/>
              <a:tabLst>
                <a:tab pos="670560" algn="l"/>
                <a:tab pos="671195" algn="l"/>
              </a:tabLst>
            </a:pPr>
            <a:r>
              <a:rPr dirty="0" sz="2000" b="1">
                <a:latin typeface="Times New Roman"/>
                <a:cs typeface="Times New Roman"/>
              </a:rPr>
              <a:t>Privacy</a:t>
            </a:r>
            <a:r>
              <a:rPr dirty="0" sz="2000" spc="-4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and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Security</a:t>
            </a:r>
            <a:r>
              <a:rPr dirty="0" sz="2000" spc="-3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in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the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Cloud</a:t>
            </a:r>
            <a:endParaRPr sz="2000">
              <a:latin typeface="Times New Roman"/>
              <a:cs typeface="Times New Roman"/>
            </a:endParaRPr>
          </a:p>
          <a:p>
            <a:pPr marL="784860" marR="5080">
              <a:lnSpc>
                <a:spcPct val="100000"/>
              </a:lnSpc>
            </a:pPr>
            <a:r>
              <a:rPr dirty="0" sz="2000" spc="5">
                <a:latin typeface="Times New Roman"/>
                <a:cs typeface="Times New Roman"/>
              </a:rPr>
              <a:t>One </a:t>
            </a:r>
            <a:r>
              <a:rPr dirty="0" sz="2000">
                <a:latin typeface="Times New Roman"/>
                <a:cs typeface="Times New Roman"/>
              </a:rPr>
              <a:t>of the biggest concerns a business has while adopting IaaS is the security of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confidential enterprise data and information. The </a:t>
            </a:r>
            <a:r>
              <a:rPr dirty="0" sz="2000" spc="-5">
                <a:latin typeface="Times New Roman"/>
                <a:cs typeface="Times New Roman"/>
              </a:rPr>
              <a:t>credibility </a:t>
            </a:r>
            <a:r>
              <a:rPr dirty="0" sz="2000">
                <a:latin typeface="Times New Roman"/>
                <a:cs typeface="Times New Roman"/>
              </a:rPr>
              <a:t>of the service provider is of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utmost importance,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business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must</a:t>
            </a:r>
            <a:r>
              <a:rPr dirty="0" sz="2000" spc="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evaluate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all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possible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alternatives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before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choosing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buFont typeface="Arial MT"/>
              <a:buChar char="•"/>
              <a:tabLst>
                <a:tab pos="670560" algn="l"/>
                <a:tab pos="671195" algn="l"/>
              </a:tabLst>
            </a:pPr>
            <a:r>
              <a:rPr dirty="0" sz="2000" b="1">
                <a:latin typeface="Times New Roman"/>
                <a:cs typeface="Times New Roman"/>
              </a:rPr>
              <a:t>Downtime</a:t>
            </a:r>
            <a:r>
              <a:rPr dirty="0" sz="2000" spc="-4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and</a:t>
            </a:r>
            <a:r>
              <a:rPr dirty="0" sz="2000" spc="-75" b="1">
                <a:latin typeface="Times New Roman"/>
                <a:cs typeface="Times New Roman"/>
              </a:rPr>
              <a:t> </a:t>
            </a:r>
            <a:r>
              <a:rPr dirty="0" sz="2000" spc="-20" b="1">
                <a:latin typeface="Times New Roman"/>
                <a:cs typeface="Times New Roman"/>
              </a:rPr>
              <a:t>Technical</a:t>
            </a:r>
            <a:r>
              <a:rPr dirty="0" sz="2000" spc="-3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Difficulties</a:t>
            </a:r>
            <a:endParaRPr sz="2000">
              <a:latin typeface="Times New Roman"/>
              <a:cs typeface="Times New Roman"/>
            </a:endParaRPr>
          </a:p>
          <a:p>
            <a:pPr marL="784860" marR="54102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latin typeface="Times New Roman"/>
                <a:cs typeface="Times New Roman"/>
              </a:rPr>
              <a:t>Systems </a:t>
            </a:r>
            <a:r>
              <a:rPr dirty="0" sz="2000">
                <a:latin typeface="Times New Roman"/>
                <a:cs typeface="Times New Roman"/>
              </a:rPr>
              <a:t>face dysfunction and issues from </a:t>
            </a:r>
            <a:r>
              <a:rPr dirty="0" sz="2000" spc="-10">
                <a:latin typeface="Times New Roman"/>
                <a:cs typeface="Times New Roman"/>
              </a:rPr>
              <a:t>time </a:t>
            </a:r>
            <a:r>
              <a:rPr dirty="0" sz="2000">
                <a:latin typeface="Times New Roman"/>
                <a:cs typeface="Times New Roman"/>
              </a:rPr>
              <a:t>to </a:t>
            </a:r>
            <a:r>
              <a:rPr dirty="0" sz="2000" spc="-10">
                <a:latin typeface="Times New Roman"/>
                <a:cs typeface="Times New Roman"/>
              </a:rPr>
              <a:t>time. </a:t>
            </a:r>
            <a:r>
              <a:rPr dirty="0" sz="2000">
                <a:latin typeface="Times New Roman"/>
                <a:cs typeface="Times New Roman"/>
              </a:rPr>
              <a:t>Besides </a:t>
            </a:r>
            <a:r>
              <a:rPr dirty="0" sz="2000" spc="-5">
                <a:latin typeface="Times New Roman"/>
                <a:cs typeface="Times New Roman"/>
              </a:rPr>
              <a:t>access </a:t>
            </a:r>
            <a:r>
              <a:rPr dirty="0" sz="2000">
                <a:latin typeface="Times New Roman"/>
                <a:cs typeface="Times New Roman"/>
              </a:rPr>
              <a:t>to cloud is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completely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dependent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internet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access,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any connectivity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issues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will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render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whole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system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useless.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buFont typeface="Arial MT"/>
              <a:buChar char="•"/>
              <a:tabLst>
                <a:tab pos="670560" algn="l"/>
                <a:tab pos="671195" algn="l"/>
              </a:tabLst>
            </a:pPr>
            <a:r>
              <a:rPr dirty="0" sz="2000" spc="-5" b="1">
                <a:latin typeface="Times New Roman"/>
                <a:cs typeface="Times New Roman"/>
              </a:rPr>
              <a:t>Increased</a:t>
            </a:r>
            <a:r>
              <a:rPr dirty="0" sz="2000" spc="-85" b="1">
                <a:latin typeface="Times New Roman"/>
                <a:cs typeface="Times New Roman"/>
              </a:rPr>
              <a:t> </a:t>
            </a:r>
            <a:r>
              <a:rPr dirty="0" sz="2000" spc="-15" b="1">
                <a:latin typeface="Times New Roman"/>
                <a:cs typeface="Times New Roman"/>
              </a:rPr>
              <a:t>Vulnerability</a:t>
            </a:r>
            <a:endParaRPr sz="2000">
              <a:latin typeface="Times New Roman"/>
              <a:cs typeface="Times New Roman"/>
            </a:endParaRPr>
          </a:p>
          <a:p>
            <a:pPr marL="78486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Times New Roman"/>
                <a:cs typeface="Times New Roman"/>
              </a:rPr>
              <a:t>Cloud-based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solutions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have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greater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risk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attacks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from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malicious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users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hackers.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buFont typeface="Arial MT"/>
              <a:buChar char="•"/>
              <a:tabLst>
                <a:tab pos="670560" algn="l"/>
                <a:tab pos="671195" algn="l"/>
              </a:tabLst>
            </a:pPr>
            <a:r>
              <a:rPr dirty="0" sz="2000" spc="-5" b="1">
                <a:latin typeface="Times New Roman"/>
                <a:cs typeface="Times New Roman"/>
              </a:rPr>
              <a:t>Limited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Control</a:t>
            </a:r>
            <a:r>
              <a:rPr dirty="0" sz="2000" spc="-3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and</a:t>
            </a:r>
            <a:r>
              <a:rPr dirty="0" sz="2000" spc="-5" b="1">
                <a:latin typeface="Times New Roman"/>
                <a:cs typeface="Times New Roman"/>
              </a:rPr>
              <a:t> Flexibility</a:t>
            </a:r>
            <a:endParaRPr sz="2000">
              <a:latin typeface="Times New Roman"/>
              <a:cs typeface="Times New Roman"/>
            </a:endParaRPr>
          </a:p>
          <a:p>
            <a:pPr marL="784860" marR="26860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IaaS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means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business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has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limited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control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over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execution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software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hardware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that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run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virtual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environments.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2480" y="4308347"/>
            <a:ext cx="1667256" cy="104393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93807" y="3921252"/>
            <a:ext cx="1819655" cy="1819656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683764" y="3019044"/>
            <a:ext cx="7028815" cy="3141345"/>
            <a:chOff x="2683764" y="3019044"/>
            <a:chExt cx="7028815" cy="314134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85760" y="4351019"/>
              <a:ext cx="1726692" cy="97078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83764" y="4698492"/>
              <a:ext cx="2054352" cy="44958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425696" y="3019044"/>
              <a:ext cx="3644265" cy="3141345"/>
            </a:xfrm>
            <a:custGeom>
              <a:avLst/>
              <a:gdLst/>
              <a:ahLst/>
              <a:cxnLst/>
              <a:rect l="l" t="t" r="r" b="b"/>
              <a:pathLst>
                <a:path w="3644265" h="3141345">
                  <a:moveTo>
                    <a:pt x="1821941" y="0"/>
                  </a:moveTo>
                  <a:lnTo>
                    <a:pt x="0" y="3140963"/>
                  </a:lnTo>
                  <a:lnTo>
                    <a:pt x="3643883" y="3140963"/>
                  </a:lnTo>
                  <a:lnTo>
                    <a:pt x="1821941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872228" y="4354068"/>
              <a:ext cx="2685415" cy="925194"/>
            </a:xfrm>
            <a:custGeom>
              <a:avLst/>
              <a:gdLst/>
              <a:ahLst/>
              <a:cxnLst/>
              <a:rect l="l" t="t" r="r" b="b"/>
              <a:pathLst>
                <a:path w="2685415" h="925195">
                  <a:moveTo>
                    <a:pt x="333756" y="0"/>
                  </a:moveTo>
                  <a:lnTo>
                    <a:pt x="2161667" y="0"/>
                  </a:lnTo>
                </a:path>
                <a:path w="2685415" h="925195">
                  <a:moveTo>
                    <a:pt x="0" y="925067"/>
                  </a:moveTo>
                  <a:lnTo>
                    <a:pt x="2685161" y="925067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645668" y="1143457"/>
            <a:ext cx="6388100" cy="18230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Infrastructure</a:t>
            </a:r>
            <a:r>
              <a:rPr dirty="0" sz="2400" spc="-2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as</a:t>
            </a:r>
            <a:r>
              <a:rPr dirty="0" sz="2400" spc="-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Service</a:t>
            </a:r>
            <a:r>
              <a:rPr dirty="0" sz="2400" spc="-2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–</a:t>
            </a:r>
            <a:r>
              <a:rPr dirty="0" sz="2400" spc="-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Some</a:t>
            </a:r>
            <a:r>
              <a:rPr dirty="0" sz="2400" spc="-2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examples</a:t>
            </a:r>
            <a:r>
              <a:rPr dirty="0" sz="2400" spc="-15" b="1">
                <a:latin typeface="Times New Roman"/>
                <a:cs typeface="Times New Roman"/>
              </a:rPr>
              <a:t> are:</a:t>
            </a:r>
            <a:endParaRPr sz="240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spcBef>
                <a:spcPts val="1664"/>
              </a:spcBef>
              <a:buFont typeface="Arial MT"/>
              <a:buChar char="•"/>
              <a:tabLst>
                <a:tab pos="670560" algn="l"/>
                <a:tab pos="671195" algn="l"/>
              </a:tabLst>
            </a:pPr>
            <a:r>
              <a:rPr dirty="0" sz="2000" b="1">
                <a:latin typeface="Times New Roman"/>
                <a:cs typeface="Times New Roman"/>
              </a:rPr>
              <a:t>Amazon</a:t>
            </a:r>
            <a:r>
              <a:rPr dirty="0" sz="2000" spc="-5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EC2:</a:t>
            </a:r>
            <a:endParaRPr sz="200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buFont typeface="Arial MT"/>
              <a:buChar char="•"/>
              <a:tabLst>
                <a:tab pos="670560" algn="l"/>
                <a:tab pos="671195" algn="l"/>
              </a:tabLst>
            </a:pPr>
            <a:r>
              <a:rPr dirty="0" sz="2000" spc="-35" b="1">
                <a:latin typeface="Times New Roman"/>
                <a:cs typeface="Times New Roman"/>
              </a:rPr>
              <a:t>W</a:t>
            </a:r>
            <a:r>
              <a:rPr dirty="0" sz="2000" b="1">
                <a:latin typeface="Times New Roman"/>
                <a:cs typeface="Times New Roman"/>
              </a:rPr>
              <a:t>indo</a:t>
            </a:r>
            <a:r>
              <a:rPr dirty="0" sz="2000" spc="-10" b="1">
                <a:latin typeface="Times New Roman"/>
                <a:cs typeface="Times New Roman"/>
              </a:rPr>
              <a:t>w</a:t>
            </a:r>
            <a:r>
              <a:rPr dirty="0" sz="2000" b="1">
                <a:latin typeface="Times New Roman"/>
                <a:cs typeface="Times New Roman"/>
              </a:rPr>
              <a:t>s</a:t>
            </a:r>
            <a:r>
              <a:rPr dirty="0" sz="2000" spc="-13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</a:t>
            </a:r>
            <a:r>
              <a:rPr dirty="0" sz="2000" spc="-15" b="1">
                <a:latin typeface="Times New Roman"/>
                <a:cs typeface="Times New Roman"/>
              </a:rPr>
              <a:t>z</a:t>
            </a:r>
            <a:r>
              <a:rPr dirty="0" sz="2000" b="1">
                <a:latin typeface="Times New Roman"/>
                <a:cs typeface="Times New Roman"/>
              </a:rPr>
              <a:t>u</a:t>
            </a:r>
            <a:r>
              <a:rPr dirty="0" sz="2000" spc="-40" b="1">
                <a:latin typeface="Times New Roman"/>
                <a:cs typeface="Times New Roman"/>
              </a:rPr>
              <a:t>r</a:t>
            </a:r>
            <a:r>
              <a:rPr dirty="0" sz="2000" b="1">
                <a:latin typeface="Times New Roman"/>
                <a:cs typeface="Times New Roman"/>
              </a:rPr>
              <a:t>e</a:t>
            </a:r>
            <a:endParaRPr sz="200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670560" algn="l"/>
                <a:tab pos="671195" algn="l"/>
              </a:tabLst>
            </a:pPr>
            <a:r>
              <a:rPr dirty="0" sz="2000" b="1">
                <a:latin typeface="Times New Roman"/>
                <a:cs typeface="Times New Roman"/>
              </a:rPr>
              <a:t>Rackspace</a:t>
            </a:r>
            <a:endParaRPr sz="200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buFont typeface="Arial MT"/>
              <a:buChar char="•"/>
              <a:tabLst>
                <a:tab pos="670560" algn="l"/>
                <a:tab pos="671195" algn="l"/>
              </a:tabLst>
            </a:pPr>
            <a:r>
              <a:rPr dirty="0" sz="2000" b="1">
                <a:latin typeface="Times New Roman"/>
                <a:cs typeface="Times New Roman"/>
              </a:rPr>
              <a:t>Google</a:t>
            </a:r>
            <a:r>
              <a:rPr dirty="0" sz="2000" spc="-5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Compute</a:t>
            </a:r>
            <a:r>
              <a:rPr dirty="0" sz="2000" spc="-3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Engine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65</a:t>
            </a:fld>
          </a:p>
        </p:txBody>
      </p:sp>
      <p:sp>
        <p:nvSpPr>
          <p:cNvPr id="11" name="object 11"/>
          <p:cNvSpPr txBox="1"/>
          <p:nvPr/>
        </p:nvSpPr>
        <p:spPr>
          <a:xfrm>
            <a:off x="6000369" y="5515152"/>
            <a:ext cx="464184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latin typeface="Calibri"/>
                <a:cs typeface="Calibri"/>
              </a:rPr>
              <a:t>Ia</a:t>
            </a:r>
            <a:r>
              <a:rPr dirty="0" sz="2000" spc="-10" b="1">
                <a:latin typeface="Calibri"/>
                <a:cs typeface="Calibri"/>
              </a:rPr>
              <a:t>a</a:t>
            </a:r>
            <a:r>
              <a:rPr dirty="0" sz="2000" b="1">
                <a:latin typeface="Calibri"/>
                <a:cs typeface="Calibri"/>
              </a:rPr>
              <a:t>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8612505" cy="3399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Self-Assessment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080"/>
              </a:spcBef>
              <a:buAutoNum type="arabicPeriod" startAt="5"/>
              <a:tabLst>
                <a:tab pos="807085" algn="l"/>
                <a:tab pos="807720" algn="l"/>
                <a:tab pos="2647950" algn="l"/>
              </a:tabLst>
            </a:pPr>
            <a:r>
              <a:rPr dirty="0" u="sng" sz="20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20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2000">
                <a:latin typeface="Times New Roman"/>
                <a:cs typeface="Times New Roman"/>
              </a:rPr>
              <a:t>refers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creation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 virtual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resource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such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 servers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5"/>
            </a:pPr>
            <a:endParaRPr sz="205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 spc="-15">
                <a:latin typeface="Times New Roman"/>
                <a:cs typeface="Times New Roman"/>
              </a:rPr>
              <a:t>Virtual</a:t>
            </a:r>
            <a:r>
              <a:rPr dirty="0" sz="2000" spc="-8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Machine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 spc="-10">
                <a:latin typeface="Times New Roman"/>
                <a:cs typeface="Times New Roman"/>
              </a:rPr>
              <a:t>Virtualization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spcBef>
                <a:spcPts val="5"/>
              </a:spcBef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Containers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Hypervisor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Answer: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 spc="-10" b="1">
                <a:latin typeface="Times New Roman"/>
                <a:cs typeface="Times New Roman"/>
              </a:rPr>
              <a:t>Virtualization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4914900" cy="2789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Self-Assessment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080"/>
              </a:spcBef>
              <a:buAutoNum type="arabicPeriod" startAt="6"/>
              <a:tabLst>
                <a:tab pos="807085" algn="l"/>
                <a:tab pos="807720" algn="l"/>
                <a:tab pos="4838065" algn="l"/>
              </a:tabLst>
            </a:pP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1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hype</a:t>
            </a:r>
            <a:r>
              <a:rPr dirty="0" sz="2000" spc="5">
                <a:latin typeface="Times New Roman"/>
                <a:cs typeface="Times New Roman"/>
              </a:rPr>
              <a:t>r</a:t>
            </a:r>
            <a:r>
              <a:rPr dirty="0" sz="2000">
                <a:latin typeface="Times New Roman"/>
                <a:cs typeface="Times New Roman"/>
              </a:rPr>
              <a:t>vis</a:t>
            </a:r>
            <a:r>
              <a:rPr dirty="0" sz="2000" spc="5">
                <a:latin typeface="Times New Roman"/>
                <a:cs typeface="Times New Roman"/>
              </a:rPr>
              <a:t>o</a:t>
            </a:r>
            <a:r>
              <a:rPr dirty="0" sz="2000">
                <a:latin typeface="Times New Roman"/>
                <a:cs typeface="Times New Roman"/>
              </a:rPr>
              <a:t>r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u="sng" sz="20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20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200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6"/>
            </a:pPr>
            <a:endParaRPr sz="205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An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operating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system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An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application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algn="ctr" marR="13589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Answer: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An</a:t>
            </a:r>
            <a:r>
              <a:rPr dirty="0" sz="2000" spc="-1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operating</a:t>
            </a:r>
            <a:r>
              <a:rPr dirty="0" sz="2000" spc="-3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system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8180070" cy="3399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Self-Assessment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080"/>
              </a:spcBef>
              <a:buAutoNum type="arabicPeriod" startAt="7"/>
              <a:tabLst>
                <a:tab pos="807085" algn="l"/>
                <a:tab pos="807720" algn="l"/>
              </a:tabLst>
            </a:pPr>
            <a:r>
              <a:rPr dirty="0" sz="2000" spc="-5">
                <a:latin typeface="Times New Roman"/>
                <a:cs typeface="Times New Roman"/>
              </a:rPr>
              <a:t>Select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correct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option: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7"/>
            </a:pPr>
            <a:endParaRPr sz="205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Container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less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resources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than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VMs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VMs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</a:t>
            </a:r>
            <a:r>
              <a:rPr dirty="0" sz="2000" spc="-5">
                <a:latin typeface="Times New Roman"/>
                <a:cs typeface="Times New Roman"/>
              </a:rPr>
              <a:t> initiate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milliseconds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spcBef>
                <a:spcPts val="5"/>
              </a:spcBef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More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VMs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 operated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same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space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used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by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one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container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Containers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have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their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own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operating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system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Answer: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Container</a:t>
            </a:r>
            <a:r>
              <a:rPr dirty="0" sz="2000" spc="-7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use</a:t>
            </a:r>
            <a:r>
              <a:rPr dirty="0" sz="2000" spc="-5" b="1">
                <a:latin typeface="Times New Roman"/>
                <a:cs typeface="Times New Roman"/>
              </a:rPr>
              <a:t> less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spc="-10" b="1">
                <a:latin typeface="Times New Roman"/>
                <a:cs typeface="Times New Roman"/>
              </a:rPr>
              <a:t>resources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than</a:t>
            </a:r>
            <a:r>
              <a:rPr dirty="0" sz="2000" spc="-4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VMs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8411210" cy="37045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Self-Assessment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marR="5080" indent="-457834">
              <a:lnSpc>
                <a:spcPct val="100000"/>
              </a:lnSpc>
              <a:spcBef>
                <a:spcPts val="2080"/>
              </a:spcBef>
              <a:buAutoNum type="arabicPeriod" startAt="8"/>
              <a:tabLst>
                <a:tab pos="807085" algn="l"/>
                <a:tab pos="807720" algn="l"/>
              </a:tabLst>
            </a:pP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document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that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defines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level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expected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by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provider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called: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8"/>
            </a:pPr>
            <a:endParaRPr sz="205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 spc="5">
                <a:latin typeface="Times New Roman"/>
                <a:cs typeface="Times New Roman"/>
              </a:rPr>
              <a:t>Google</a:t>
            </a:r>
            <a:r>
              <a:rPr dirty="0" sz="2000" spc="-7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docs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spcBef>
                <a:spcPts val="5"/>
              </a:spcBef>
              <a:buAutoNum type="alphaLcPeriod"/>
              <a:tabLst>
                <a:tab pos="1264285" algn="l"/>
                <a:tab pos="1264920" algn="l"/>
              </a:tabLst>
            </a:pPr>
            <a:r>
              <a:rPr dirty="0" sz="2000" spc="-5">
                <a:latin typeface="Times New Roman"/>
                <a:cs typeface="Times New Roman"/>
              </a:rPr>
              <a:t>Amazon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EC2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G</a:t>
            </a:r>
            <a:r>
              <a:rPr dirty="0" sz="2000" spc="10">
                <a:latin typeface="Times New Roman"/>
                <a:cs typeface="Times New Roman"/>
              </a:rPr>
              <a:t>o</a:t>
            </a:r>
            <a:r>
              <a:rPr dirty="0" sz="2000">
                <a:latin typeface="Times New Roman"/>
                <a:cs typeface="Times New Roman"/>
              </a:rPr>
              <a:t>o</a:t>
            </a:r>
            <a:r>
              <a:rPr dirty="0" sz="2000" spc="10">
                <a:latin typeface="Times New Roman"/>
                <a:cs typeface="Times New Roman"/>
              </a:rPr>
              <a:t>g</a:t>
            </a:r>
            <a:r>
              <a:rPr dirty="0" sz="2000">
                <a:latin typeface="Times New Roman"/>
                <a:cs typeface="Times New Roman"/>
              </a:rPr>
              <a:t>le</a:t>
            </a:r>
            <a:r>
              <a:rPr dirty="0" sz="2000" spc="-1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10">
                <a:latin typeface="Times New Roman"/>
                <a:cs typeface="Times New Roman"/>
              </a:rPr>
              <a:t>p</a:t>
            </a:r>
            <a:r>
              <a:rPr dirty="0" sz="2000">
                <a:latin typeface="Times New Roman"/>
                <a:cs typeface="Times New Roman"/>
              </a:rPr>
              <a:t>p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En</a:t>
            </a:r>
            <a:r>
              <a:rPr dirty="0" sz="2000" spc="10">
                <a:latin typeface="Times New Roman"/>
                <a:cs typeface="Times New Roman"/>
              </a:rPr>
              <a:t>g</a:t>
            </a:r>
            <a:r>
              <a:rPr dirty="0" sz="2000">
                <a:latin typeface="Times New Roman"/>
                <a:cs typeface="Times New Roman"/>
              </a:rPr>
              <a:t>ine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Azure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10">
                <a:latin typeface="Times New Roman"/>
                <a:cs typeface="Times New Roman"/>
              </a:rPr>
              <a:t>n</a:t>
            </a:r>
            <a:r>
              <a:rPr dirty="0" sz="2000">
                <a:latin typeface="Times New Roman"/>
                <a:cs typeface="Times New Roman"/>
              </a:rPr>
              <a:t>swe</a:t>
            </a:r>
            <a:r>
              <a:rPr dirty="0" sz="2000" spc="5">
                <a:latin typeface="Times New Roman"/>
                <a:cs typeface="Times New Roman"/>
              </a:rPr>
              <a:t>r</a:t>
            </a:r>
            <a:r>
              <a:rPr dirty="0" sz="2000">
                <a:latin typeface="Times New Roman"/>
                <a:cs typeface="Times New Roman"/>
              </a:rPr>
              <a:t>: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Goo</a:t>
            </a:r>
            <a:r>
              <a:rPr dirty="0" sz="2000" spc="10" b="1">
                <a:latin typeface="Times New Roman"/>
                <a:cs typeface="Times New Roman"/>
              </a:rPr>
              <a:t>g</a:t>
            </a:r>
            <a:r>
              <a:rPr dirty="0" sz="2000" b="1">
                <a:latin typeface="Times New Roman"/>
                <a:cs typeface="Times New Roman"/>
              </a:rPr>
              <a:t>le</a:t>
            </a:r>
            <a:r>
              <a:rPr dirty="0" sz="2000" spc="-15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App</a:t>
            </a:r>
            <a:r>
              <a:rPr dirty="0" sz="200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Engine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645668" y="1141603"/>
            <a:ext cx="6833870" cy="3399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Self-Assessment</a:t>
            </a:r>
            <a:r>
              <a:rPr dirty="0" sz="2400" spc="-5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71219" indent="-521970">
              <a:lnSpc>
                <a:spcPct val="100000"/>
              </a:lnSpc>
              <a:spcBef>
                <a:spcPts val="2075"/>
              </a:spcBef>
              <a:buAutoNum type="arabicPeriod" startAt="9"/>
              <a:tabLst>
                <a:tab pos="871219" algn="l"/>
                <a:tab pos="871855" algn="l"/>
                <a:tab pos="2711450" algn="l"/>
              </a:tabLst>
            </a:pPr>
            <a:r>
              <a:rPr dirty="0" u="sng" sz="20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20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example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virtual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Private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Cloud: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9"/>
            </a:pPr>
            <a:endParaRPr sz="205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spcBef>
                <a:spcPts val="5"/>
              </a:spcBef>
              <a:buAutoNum type="alphaLcPeriod"/>
              <a:tabLst>
                <a:tab pos="1264285" algn="l"/>
                <a:tab pos="1264920" algn="l"/>
              </a:tabLst>
            </a:pPr>
            <a:r>
              <a:rPr dirty="0" sz="2000" spc="-5">
                <a:latin typeface="Times New Roman"/>
                <a:cs typeface="Times New Roman"/>
              </a:rPr>
              <a:t>Requirements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document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Service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level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document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Service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level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agreement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Service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contract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Answer: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Service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level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agreement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645668" y="1141603"/>
            <a:ext cx="8864600" cy="3094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5501005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Self-Assessment</a:t>
            </a:r>
            <a:r>
              <a:rPr dirty="0" sz="2400" spc="-7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075"/>
              </a:spcBef>
              <a:buAutoNum type="arabicPeriod" startAt="10"/>
              <a:tabLst>
                <a:tab pos="807085" algn="l"/>
                <a:tab pos="807720" algn="l"/>
                <a:tab pos="2882265" algn="l"/>
              </a:tabLst>
            </a:pP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u="sng" sz="20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2000">
                <a:latin typeface="Times New Roman"/>
                <a:cs typeface="Times New Roman"/>
              </a:rPr>
              <a:t>can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share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 single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physical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network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interface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with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multiple</a:t>
            </a:r>
            <a:endParaRPr sz="2000">
              <a:latin typeface="Times New Roman"/>
              <a:cs typeface="Times New Roman"/>
            </a:endParaRPr>
          </a:p>
          <a:p>
            <a:pPr algn="ctr" marR="556006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virtual</a:t>
            </a:r>
            <a:r>
              <a:rPr dirty="0" sz="2000" spc="-6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machines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spcBef>
                <a:spcPts val="5"/>
              </a:spcBef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Hypervisor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 spc="-15">
                <a:latin typeface="Times New Roman"/>
                <a:cs typeface="Times New Roman"/>
              </a:rPr>
              <a:t>Virtual</a:t>
            </a:r>
            <a:r>
              <a:rPr dirty="0" sz="2000" spc="-8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switch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Answer:</a:t>
            </a:r>
            <a:r>
              <a:rPr dirty="0" sz="2000" spc="-65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Hypervisor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221181"/>
            <a:ext cx="6139815" cy="1855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70">
                <a:latin typeface="Times New Roman"/>
                <a:cs typeface="Times New Roman"/>
              </a:rPr>
              <a:t>We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have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learnt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basics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computing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chapter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1.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000" spc="-70">
                <a:latin typeface="Times New Roman"/>
                <a:cs typeface="Times New Roman"/>
              </a:rPr>
              <a:t>We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also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learnt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various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deployment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models </a:t>
            </a:r>
            <a:r>
              <a:rPr dirty="0" sz="2000">
                <a:latin typeface="Times New Roman"/>
                <a:cs typeface="Times New Roman"/>
              </a:rPr>
              <a:t>that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used.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dirty="0" sz="2000" spc="-30">
                <a:latin typeface="Times New Roman"/>
                <a:cs typeface="Times New Roman"/>
              </a:rPr>
              <a:t>Now,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let</a:t>
            </a:r>
            <a:r>
              <a:rPr dirty="0" sz="2000">
                <a:latin typeface="Times New Roman"/>
                <a:cs typeface="Times New Roman"/>
              </a:rPr>
              <a:t> us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understand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provided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by cloud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along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with the </a:t>
            </a:r>
            <a:r>
              <a:rPr dirty="0" sz="2000" spc="-5">
                <a:latin typeface="Times New Roman"/>
                <a:cs typeface="Times New Roman"/>
              </a:rPr>
              <a:t>service/delivery models </a:t>
            </a:r>
            <a:r>
              <a:rPr dirty="0" sz="2000">
                <a:latin typeface="Times New Roman"/>
                <a:cs typeface="Times New Roman"/>
              </a:rPr>
              <a:t>that are used to deliver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these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services.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04788" y="3086100"/>
            <a:ext cx="5286756" cy="264261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11817984" y="6465214"/>
            <a:ext cx="15367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2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5036185" cy="2789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Self-Assessment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080"/>
              </a:spcBef>
              <a:buAutoNum type="arabicPeriod" startAt="11"/>
              <a:tabLst>
                <a:tab pos="807085" algn="l"/>
                <a:tab pos="807720" algn="l"/>
              </a:tabLst>
            </a:pP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file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storage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allows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users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11"/>
            </a:pPr>
            <a:endParaRPr sz="205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Store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data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blocks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Store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active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documents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files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Answer: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10" b="1">
                <a:latin typeface="Times New Roman"/>
                <a:cs typeface="Times New Roman"/>
              </a:rPr>
              <a:t>Store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active</a:t>
            </a:r>
            <a:r>
              <a:rPr dirty="0" sz="2000" spc="-3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documents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as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files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4281170" cy="2789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Self-Assessment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080"/>
              </a:spcBef>
              <a:buAutoNum type="arabicPeriod" startAt="12"/>
              <a:tabLst>
                <a:tab pos="807085" algn="l"/>
                <a:tab pos="807720" algn="l"/>
              </a:tabLst>
            </a:pPr>
            <a:r>
              <a:rPr dirty="0" sz="2000">
                <a:latin typeface="Times New Roman"/>
                <a:cs typeface="Times New Roman"/>
              </a:rPr>
              <a:t>Object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storage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ideal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storing: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12"/>
            </a:pPr>
            <a:endParaRPr sz="205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Music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files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Database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Answer: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Music</a:t>
            </a:r>
            <a:r>
              <a:rPr dirty="0" sz="2000" spc="-35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files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8098155" cy="2789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Self-Assessment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080"/>
              </a:spcBef>
              <a:buAutoNum type="arabicPeriod" startAt="13"/>
              <a:tabLst>
                <a:tab pos="807085" algn="l"/>
                <a:tab pos="807720" algn="l"/>
              </a:tabLst>
            </a:pPr>
            <a:r>
              <a:rPr dirty="0" sz="2000" spc="-5">
                <a:latin typeface="Times New Roman"/>
                <a:cs typeface="Times New Roman"/>
              </a:rPr>
              <a:t>Infrastructure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hardening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13"/>
            </a:pPr>
            <a:endParaRPr sz="205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Isolating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each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component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infrastructure.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Applying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security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each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component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 </a:t>
            </a:r>
            <a:r>
              <a:rPr dirty="0" sz="2000" spc="-5">
                <a:latin typeface="Times New Roman"/>
                <a:cs typeface="Times New Roman"/>
              </a:rPr>
              <a:t>infrastructure.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Answer: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Applying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security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to each</a:t>
            </a:r>
            <a:r>
              <a:rPr dirty="0" sz="2000" spc="-1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component</a:t>
            </a:r>
            <a:r>
              <a:rPr dirty="0" sz="2000" spc="-3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of</a:t>
            </a:r>
            <a:r>
              <a:rPr dirty="0" sz="2000" spc="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the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infrastructure.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10779760" cy="37045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Self-Assessment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080"/>
              </a:spcBef>
              <a:buAutoNum type="arabicPeriod" startAt="14"/>
              <a:tabLst>
                <a:tab pos="807085" algn="l"/>
                <a:tab pos="807720" algn="l"/>
              </a:tabLst>
            </a:pP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migration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5">
                <a:latin typeface="Times New Roman"/>
                <a:cs typeface="Times New Roman"/>
              </a:rPr>
              <a:t> the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process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of: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14"/>
            </a:pPr>
            <a:endParaRPr sz="2050">
              <a:latin typeface="Times New Roman"/>
              <a:cs typeface="Times New Roman"/>
            </a:endParaRPr>
          </a:p>
          <a:p>
            <a:pPr lvl="1" marL="1264285" marR="5080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Moving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data,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applications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other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business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elements </a:t>
            </a:r>
            <a:r>
              <a:rPr dirty="0" sz="2000">
                <a:latin typeface="Times New Roman"/>
                <a:cs typeface="Times New Roman"/>
              </a:rPr>
              <a:t>from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organization's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onsite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computers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cloud.</a:t>
            </a:r>
            <a:endParaRPr sz="2000">
              <a:latin typeface="Times New Roman"/>
              <a:cs typeface="Times New Roman"/>
            </a:endParaRPr>
          </a:p>
          <a:p>
            <a:pPr lvl="1" marL="1264285" marR="5080" indent="-457834">
              <a:lnSpc>
                <a:spcPct val="100000"/>
              </a:lnSpc>
              <a:spcBef>
                <a:spcPts val="5"/>
              </a:spcBef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Moving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data,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applications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other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business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elements </a:t>
            </a:r>
            <a:r>
              <a:rPr dirty="0" sz="2000">
                <a:latin typeface="Times New Roman"/>
                <a:cs typeface="Times New Roman"/>
              </a:rPr>
              <a:t>from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organization's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onsite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computers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from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moving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from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one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environment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15">
                <a:latin typeface="Times New Roman"/>
                <a:cs typeface="Times New Roman"/>
              </a:rPr>
              <a:t>another.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 marR="9906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Answer: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Moving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data,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applications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or</a:t>
            </a:r>
            <a:r>
              <a:rPr dirty="0" sz="2000" spc="-3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other</a:t>
            </a:r>
            <a:r>
              <a:rPr dirty="0" sz="2000" spc="-4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business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elements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spc="-10" b="1">
                <a:latin typeface="Times New Roman"/>
                <a:cs typeface="Times New Roman"/>
              </a:rPr>
              <a:t>from</a:t>
            </a:r>
            <a:r>
              <a:rPr dirty="0" sz="2000" spc="-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an</a:t>
            </a:r>
            <a:r>
              <a:rPr dirty="0" sz="2000" spc="10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organization's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onsite </a:t>
            </a:r>
            <a:r>
              <a:rPr dirty="0" sz="2000" spc="-484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computers</a:t>
            </a:r>
            <a:r>
              <a:rPr dirty="0" sz="2000" spc="-3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to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the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cloud</a:t>
            </a:r>
            <a:r>
              <a:rPr dirty="0" sz="2000" spc="-1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or</a:t>
            </a:r>
            <a:r>
              <a:rPr dirty="0" sz="2000" spc="-35" b="1">
                <a:latin typeface="Times New Roman"/>
                <a:cs typeface="Times New Roman"/>
              </a:rPr>
              <a:t> </a:t>
            </a:r>
            <a:r>
              <a:rPr dirty="0" sz="2000" spc="-10" b="1">
                <a:latin typeface="Times New Roman"/>
                <a:cs typeface="Times New Roman"/>
              </a:rPr>
              <a:t>from</a:t>
            </a:r>
            <a:r>
              <a:rPr dirty="0" sz="2000" spc="-3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moving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 spc="-10" b="1">
                <a:latin typeface="Times New Roman"/>
                <a:cs typeface="Times New Roman"/>
              </a:rPr>
              <a:t>from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one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cloud</a:t>
            </a:r>
            <a:r>
              <a:rPr dirty="0" sz="2000" spc="-10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environment</a:t>
            </a:r>
            <a:r>
              <a:rPr dirty="0" sz="2000" spc="-4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to</a:t>
            </a:r>
            <a:r>
              <a:rPr dirty="0" sz="2000" spc="-10" b="1">
                <a:latin typeface="Times New Roman"/>
                <a:cs typeface="Times New Roman"/>
              </a:rPr>
              <a:t> </a:t>
            </a:r>
            <a:r>
              <a:rPr dirty="0" sz="2000" spc="-25" b="1">
                <a:latin typeface="Times New Roman"/>
                <a:cs typeface="Times New Roman"/>
              </a:rPr>
              <a:t>another.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9056370" cy="2789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Self-Assessment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080"/>
              </a:spcBef>
              <a:buAutoNum type="arabicPeriod" startAt="15"/>
              <a:tabLst>
                <a:tab pos="807085" algn="l"/>
                <a:tab pos="807720" algn="l"/>
                <a:tab pos="8978900" algn="l"/>
              </a:tabLst>
            </a:pP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Lift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</a:t>
            </a:r>
            <a:r>
              <a:rPr dirty="0" sz="2000" spc="5">
                <a:latin typeface="Times New Roman"/>
                <a:cs typeface="Times New Roman"/>
              </a:rPr>
              <a:t>h</a:t>
            </a:r>
            <a:r>
              <a:rPr dirty="0" sz="2000">
                <a:latin typeface="Times New Roman"/>
                <a:cs typeface="Times New Roman"/>
              </a:rPr>
              <a:t>ift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25">
                <a:latin typeface="Times New Roman"/>
                <a:cs typeface="Times New Roman"/>
              </a:rPr>
              <a:t>m</a:t>
            </a:r>
            <a:r>
              <a:rPr dirty="0" sz="2000">
                <a:latin typeface="Times New Roman"/>
                <a:cs typeface="Times New Roman"/>
              </a:rPr>
              <a:t>e</a:t>
            </a:r>
            <a:r>
              <a:rPr dirty="0" sz="2000" spc="-10">
                <a:latin typeface="Times New Roman"/>
                <a:cs typeface="Times New Roman"/>
              </a:rPr>
              <a:t>t</a:t>
            </a:r>
            <a:r>
              <a:rPr dirty="0" sz="2000">
                <a:latin typeface="Times New Roman"/>
                <a:cs typeface="Times New Roman"/>
              </a:rPr>
              <a:t>h</a:t>
            </a:r>
            <a:r>
              <a:rPr dirty="0" sz="2000" spc="10">
                <a:latin typeface="Times New Roman"/>
                <a:cs typeface="Times New Roman"/>
              </a:rPr>
              <a:t>o</a:t>
            </a:r>
            <a:r>
              <a:rPr dirty="0" sz="2000">
                <a:latin typeface="Times New Roman"/>
                <a:cs typeface="Times New Roman"/>
              </a:rPr>
              <a:t>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25">
                <a:latin typeface="Times New Roman"/>
                <a:cs typeface="Times New Roman"/>
              </a:rPr>
              <a:t>m</a:t>
            </a:r>
            <a:r>
              <a:rPr dirty="0" sz="2000">
                <a:latin typeface="Times New Roman"/>
                <a:cs typeface="Times New Roman"/>
              </a:rPr>
              <a:t>os</a:t>
            </a:r>
            <a:r>
              <a:rPr dirty="0" sz="2000">
                <a:latin typeface="Times New Roman"/>
                <a:cs typeface="Times New Roman"/>
              </a:rPr>
              <a:t>t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suit</a:t>
            </a:r>
            <a:r>
              <a:rPr dirty="0" sz="2000" spc="-10">
                <a:latin typeface="Times New Roman"/>
                <a:cs typeface="Times New Roman"/>
              </a:rPr>
              <a:t>a</a:t>
            </a:r>
            <a:r>
              <a:rPr dirty="0" sz="2000">
                <a:latin typeface="Times New Roman"/>
                <a:cs typeface="Times New Roman"/>
              </a:rPr>
              <a:t>ble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</a:t>
            </a:r>
            <a:r>
              <a:rPr dirty="0" sz="2000" spc="5">
                <a:latin typeface="Times New Roman"/>
                <a:cs typeface="Times New Roman"/>
              </a:rPr>
              <a:t>o</a:t>
            </a:r>
            <a:r>
              <a:rPr dirty="0" sz="2000">
                <a:latin typeface="Times New Roman"/>
                <a:cs typeface="Times New Roman"/>
              </a:rPr>
              <a:t>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25">
                <a:latin typeface="Times New Roman"/>
                <a:cs typeface="Times New Roman"/>
              </a:rPr>
              <a:t>m</a:t>
            </a:r>
            <a:r>
              <a:rPr dirty="0" sz="2000">
                <a:latin typeface="Times New Roman"/>
                <a:cs typeface="Times New Roman"/>
              </a:rPr>
              <a:t>igrat</a:t>
            </a:r>
            <a:r>
              <a:rPr dirty="0" sz="2000" spc="-10">
                <a:latin typeface="Times New Roman"/>
                <a:cs typeface="Times New Roman"/>
              </a:rPr>
              <a:t>i</a:t>
            </a:r>
            <a:r>
              <a:rPr dirty="0" sz="2000">
                <a:latin typeface="Times New Roman"/>
                <a:cs typeface="Times New Roman"/>
              </a:rPr>
              <a:t>ng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u="sng" sz="20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20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200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15"/>
            </a:pPr>
            <a:endParaRPr sz="205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Disaster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recovery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applications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 spc="-50">
                <a:latin typeface="Times New Roman"/>
                <a:cs typeface="Times New Roman"/>
              </a:rPr>
              <a:t>Web</a:t>
            </a:r>
            <a:r>
              <a:rPr dirty="0" sz="2000" spc="-6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applications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Answer: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Disaster</a:t>
            </a:r>
            <a:r>
              <a:rPr dirty="0" sz="2000" spc="-65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recovery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applications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114425" y="1835023"/>
          <a:ext cx="10198735" cy="4829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90775"/>
                <a:gridCol w="3625850"/>
                <a:gridCol w="4173854"/>
              </a:tblGrid>
              <a:tr h="310642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1800" spc="-30" b="1">
                          <a:latin typeface="Times New Roman"/>
                          <a:cs typeface="Times New Roman"/>
                        </a:rPr>
                        <a:t>Topics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145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1800" spc="-10" b="1">
                          <a:latin typeface="Times New Roman"/>
                          <a:cs typeface="Times New Roman"/>
                        </a:rPr>
                        <a:t>URL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2065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1800" spc="-5" b="1">
                          <a:latin typeface="Times New Roman"/>
                          <a:cs typeface="Times New Roman"/>
                        </a:rPr>
                        <a:t>Notes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145">
                    <a:solidFill>
                      <a:srgbClr val="FFC000"/>
                    </a:solidFill>
                  </a:tcPr>
                </a:tc>
              </a:tr>
              <a:tr h="554989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Cloud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Delivery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Models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7795">
                    <a:lnL w="6350">
                      <a:solidFill>
                        <a:srgbClr val="FFC000"/>
                      </a:solidFill>
                      <a:prstDash val="solid"/>
                    </a:lnL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9225">
                        <a:lnSpc>
                          <a:spcPts val="2125"/>
                        </a:lnSpc>
                      </a:pP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https://doublehorn.com/saas-paas-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49225">
                        <a:lnSpc>
                          <a:spcPts val="2145"/>
                        </a:lnSpc>
                      </a:pP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and-iaas-understanding/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0" marR="168910">
                        <a:lnSpc>
                          <a:spcPct val="100000"/>
                        </a:lnSpc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This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link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explains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three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cloud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delivery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models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namely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SaaS,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PaaS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 and IaaS.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FFC000"/>
                      </a:solidFill>
                      <a:prstDash val="solid"/>
                    </a:lnR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651637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Virtualization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8796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https://www.techopedia.com/definiti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95885">
                        <a:lnSpc>
                          <a:spcPct val="100000"/>
                        </a:lnSpc>
                      </a:pP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on/719/virtualization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445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This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link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explains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virtualization.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8796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832485">
                <a:tc>
                  <a:txBody>
                    <a:bodyPr/>
                    <a:lstStyle/>
                    <a:p>
                      <a:pPr marL="154305" marR="964565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Service</a:t>
                      </a:r>
                      <a:r>
                        <a:rPr dirty="0" sz="1800" spc="-10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Level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Agreement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4097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9225" marR="55244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ht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t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p: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/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/wh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a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t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i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scloud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.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com/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c</a:t>
                      </a: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l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oud_dep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l</a:t>
                      </a:r>
                      <a:r>
                        <a:rPr dirty="0" u="sng" sz="1800" spc="-1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o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y </a:t>
                      </a:r>
                      <a:r>
                        <a:rPr dirty="0" sz="1800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4"/>
                        </a:rPr>
                        <a:t> </a:t>
                      </a: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ment_models/index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6525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0" marR="29845">
                        <a:lnSpc>
                          <a:spcPct val="100000"/>
                        </a:lnSpc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It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contains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links</a:t>
                      </a:r>
                      <a:r>
                        <a:rPr dirty="0" sz="1800" spc="4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explaining</a:t>
                      </a:r>
                      <a:r>
                        <a:rPr dirty="0" sz="18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Private, Public,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Community,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Hybrid and other deployment 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models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for cloud.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7806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IaaS</a:t>
                      </a:r>
                      <a:r>
                        <a:rPr dirty="0" sz="1800" spc="-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Storage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44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https://securosis.com/blog/defending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95885">
                        <a:lnSpc>
                          <a:spcPct val="100000"/>
                        </a:lnSpc>
                      </a:pP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-cloud-data-how-iaas-storage-works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0922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0" marR="316865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This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link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explains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types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storage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in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IaaS.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1557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7807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IaaS</a:t>
                      </a:r>
                      <a:r>
                        <a:rPr dirty="0" sz="1800" spc="-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Security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44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https://ijcsmc.com/docs/papers/Marc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95885">
                        <a:lnSpc>
                          <a:spcPct val="100000"/>
                        </a:lnSpc>
                      </a:pP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h2014/V3I3201499a38.pdf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0922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133350">
                        <a:lnSpc>
                          <a:spcPct val="100000"/>
                        </a:lnSpc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link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discusses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 the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IaaS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security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issues.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445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IaaS</a:t>
                      </a:r>
                      <a:r>
                        <a:rPr dirty="0" sz="1800" spc="-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benefits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71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https://statetechmagazine.com/article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95885" marR="4178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/2014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/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03/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i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nfrastruc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t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ur</a:t>
                      </a:r>
                      <a:r>
                        <a:rPr dirty="0" u="sng" sz="1800" spc="1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e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-servi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c</a:t>
                      </a: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e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-5- </a:t>
                      </a:r>
                      <a:r>
                        <a:rPr dirty="0" sz="1800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7"/>
                        </a:rPr>
                        <a:t> 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important-benefits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8735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0" marR="208915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link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explains</a:t>
                      </a:r>
                      <a:r>
                        <a:rPr dirty="0" sz="18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5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important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benefits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IaaS.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8288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645668" y="1143457"/>
            <a:ext cx="218630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Document</a:t>
            </a:r>
            <a:r>
              <a:rPr dirty="0" sz="2400" spc="-5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Links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999232" y="1267967"/>
            <a:ext cx="513588" cy="47548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65</a:t>
            </a:fld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7167" y="1286255"/>
            <a:ext cx="553212" cy="483108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114425" y="1835023"/>
          <a:ext cx="10198735" cy="4774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6010"/>
                <a:gridCol w="3612515"/>
                <a:gridCol w="4210050"/>
              </a:tblGrid>
              <a:tr h="310642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1800" spc="-30" b="1">
                          <a:latin typeface="Times New Roman"/>
                          <a:cs typeface="Times New Roman"/>
                        </a:rPr>
                        <a:t>Topics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145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1800" spc="-10" b="1">
                          <a:latin typeface="Times New Roman"/>
                          <a:cs typeface="Times New Roman"/>
                        </a:rPr>
                        <a:t>URL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145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1800" spc="-5" b="1">
                          <a:latin typeface="Times New Roman"/>
                          <a:cs typeface="Times New Roman"/>
                        </a:rPr>
                        <a:t>Notes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145">
                    <a:solidFill>
                      <a:srgbClr val="FFC000"/>
                    </a:solidFill>
                  </a:tcPr>
                </a:tc>
              </a:tr>
              <a:tr h="554989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Cloud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Delivery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Models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7795">
                    <a:lnL w="6350">
                      <a:solidFill>
                        <a:srgbClr val="FFC000"/>
                      </a:solidFill>
                      <a:prstDash val="solid"/>
                    </a:lnL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5095" marR="48260">
                        <a:lnSpc>
                          <a:spcPct val="100000"/>
                        </a:lnSpc>
                      </a:pP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ht</a:t>
                      </a:r>
                      <a:r>
                        <a:rPr dirty="0" u="sng" sz="1800" spc="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ps:/</a:t>
                      </a:r>
                      <a:r>
                        <a:rPr dirty="0" u="sng" sz="1800" spc="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w</a:t>
                      </a:r>
                      <a:r>
                        <a:rPr dirty="0" u="sng" sz="1800" spc="-1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w</a:t>
                      </a:r>
                      <a:r>
                        <a:rPr dirty="0" u="sng" sz="1800" spc="-12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w</a:t>
                      </a: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.</a:t>
                      </a:r>
                      <a:r>
                        <a:rPr dirty="0" u="sng" sz="1800" spc="2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y</a:t>
                      </a: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outub</a:t>
                      </a:r>
                      <a:r>
                        <a:rPr dirty="0" u="sng" sz="1800" spc="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e</a:t>
                      </a:r>
                      <a:r>
                        <a:rPr dirty="0" u="sng" sz="1800" spc="-1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.</a:t>
                      </a: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com/wat</a:t>
                      </a:r>
                      <a:r>
                        <a:rPr dirty="0" u="sng" sz="1800" spc="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c</a:t>
                      </a:r>
                      <a:r>
                        <a:rPr dirty="0" u="sng" sz="1800" spc="-1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h</a:t>
                      </a: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?v</a:t>
                      </a:r>
                      <a:r>
                        <a:rPr dirty="0" u="sng" sz="1800" spc="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=</a:t>
                      </a: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3 </a:t>
                      </a:r>
                      <a:r>
                        <a:rPr dirty="0" sz="180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u="sng" sz="1800" spc="-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6zducUX16w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 marR="106045">
                        <a:lnSpc>
                          <a:spcPct val="100000"/>
                        </a:lnSpc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Explains</a:t>
                      </a:r>
                      <a:r>
                        <a:rPr dirty="0" sz="18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three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types</a:t>
                      </a:r>
                      <a:r>
                        <a:rPr dirty="0" sz="18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cloud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services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–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SaaS, PaaS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dirty="0" sz="1800" spc="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IaaS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FFC000"/>
                      </a:solidFill>
                      <a:prstDash val="solid"/>
                    </a:lnR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651637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Virtualization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8796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https://www.youtube.com/watch?v=l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62230">
                        <a:lnSpc>
                          <a:spcPct val="100000"/>
                        </a:lnSpc>
                      </a:pP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0DfHUWMjsU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445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 marR="93281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video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gives</a:t>
                      </a:r>
                      <a:r>
                        <a:rPr dirty="0" sz="18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an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introduction</a:t>
                      </a:r>
                      <a:r>
                        <a:rPr dirty="0" sz="18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to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virtualization</a:t>
                      </a:r>
                      <a:r>
                        <a:rPr dirty="0" sz="1800" spc="-6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in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cloud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computing.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080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806450">
                <a:tc>
                  <a:txBody>
                    <a:bodyPr/>
                    <a:lstStyle/>
                    <a:p>
                      <a:pPr marL="154305" marR="94043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Service</a:t>
                      </a:r>
                      <a:r>
                        <a:rPr dirty="0" sz="1800" spc="-10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Level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Agreement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2827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5095" marR="16319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ht</a:t>
                      </a:r>
                      <a:r>
                        <a:rPr dirty="0" u="sng" sz="1800" spc="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ps:/</a:t>
                      </a:r>
                      <a:r>
                        <a:rPr dirty="0" u="sng" sz="1800" spc="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w</a:t>
                      </a:r>
                      <a:r>
                        <a:rPr dirty="0" u="sng" sz="1800" spc="-1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w</a:t>
                      </a:r>
                      <a:r>
                        <a:rPr dirty="0" u="sng" sz="1800" spc="-12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w</a:t>
                      </a: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.</a:t>
                      </a:r>
                      <a:r>
                        <a:rPr dirty="0" u="sng" sz="1800" spc="2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y</a:t>
                      </a: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outub</a:t>
                      </a:r>
                      <a:r>
                        <a:rPr dirty="0" u="sng" sz="1800" spc="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e</a:t>
                      </a:r>
                      <a:r>
                        <a:rPr dirty="0" u="sng" sz="1800" spc="-1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.</a:t>
                      </a: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com/wat</a:t>
                      </a:r>
                      <a:r>
                        <a:rPr dirty="0" u="sng" sz="1800" spc="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c</a:t>
                      </a:r>
                      <a:r>
                        <a:rPr dirty="0" u="sng" sz="1800" spc="-1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h</a:t>
                      </a:r>
                      <a:r>
                        <a:rPr dirty="0" u="sng" sz="18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?v= </a:t>
                      </a:r>
                      <a:r>
                        <a:rPr dirty="0" sz="180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u="sng" sz="1800" spc="-1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Times New Roman"/>
                          <a:cs typeface="Times New Roman"/>
                        </a:rPr>
                        <a:t>TDqF11rRobg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2827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video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explains</a:t>
                      </a:r>
                      <a:r>
                        <a:rPr dirty="0" sz="18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service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level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agreement.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54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780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IaaS</a:t>
                      </a:r>
                      <a:r>
                        <a:rPr dirty="0" sz="1800" spc="-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Storage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44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230" marR="22606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ht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t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ps:/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/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w</a:t>
                      </a: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w</a:t>
                      </a:r>
                      <a:r>
                        <a:rPr dirty="0" u="sng" sz="1800" spc="-12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w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.</a:t>
                      </a:r>
                      <a:r>
                        <a:rPr dirty="0" u="sng" sz="1800" spc="2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y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outub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e</a:t>
                      </a: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.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com/wat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c</a:t>
                      </a:r>
                      <a:r>
                        <a:rPr dirty="0" u="sng" sz="1800" spc="-1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h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?v= </a:t>
                      </a:r>
                      <a:r>
                        <a:rPr dirty="0" sz="1800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6"/>
                        </a:rPr>
                        <a:t> 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KduoinBNru4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0922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 marR="257175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video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discusses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file,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block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and object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storage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examples.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1557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7806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IaaS</a:t>
                      </a:r>
                      <a:r>
                        <a:rPr dirty="0" sz="1800" spc="-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Security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44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230" marR="11176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ht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t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ps:/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/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w</a:t>
                      </a: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w</a:t>
                      </a:r>
                      <a:r>
                        <a:rPr dirty="0" u="sng" sz="1800" spc="-12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w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.</a:t>
                      </a:r>
                      <a:r>
                        <a:rPr dirty="0" u="sng" sz="1800" spc="2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y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outub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e</a:t>
                      </a:r>
                      <a:r>
                        <a:rPr dirty="0" u="sng" sz="18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.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com/wat</a:t>
                      </a:r>
                      <a:r>
                        <a:rPr dirty="0" u="sng" sz="1800" spc="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c</a:t>
                      </a:r>
                      <a:r>
                        <a:rPr dirty="0" u="sng" sz="1800" spc="-1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h</a:t>
                      </a:r>
                      <a:r>
                        <a:rPr dirty="0" u="sng" sz="18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?v=1 </a:t>
                      </a:r>
                      <a:r>
                        <a:rPr dirty="0" sz="1800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7"/>
                        </a:rPr>
                        <a:t> </a:t>
                      </a: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7"/>
                        </a:rPr>
                        <a:t>3zrMe1immw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0922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 marR="510540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The video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Iaas, Paas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SaaS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security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models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15570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88583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IaaS</a:t>
                      </a:r>
                      <a:r>
                        <a:rPr dirty="0" sz="1800" spc="-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benefits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71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8"/>
                        </a:rPr>
                        <a:t>https://www.youtube.com/watch?v=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62230">
                        <a:lnSpc>
                          <a:spcPct val="100000"/>
                        </a:lnSpc>
                      </a:pPr>
                      <a:r>
                        <a:rPr dirty="0" u="sng" sz="18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8"/>
                        </a:rPr>
                        <a:t>LwBOgT761iQ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61925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1270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video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explains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IaaS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its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benefits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715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65</a:t>
            </a:fld>
          </a:p>
        </p:txBody>
      </p:sp>
      <p:sp>
        <p:nvSpPr>
          <p:cNvPr id="5" name="object 5"/>
          <p:cNvSpPr txBox="1"/>
          <p:nvPr/>
        </p:nvSpPr>
        <p:spPr>
          <a:xfrm>
            <a:off x="645668" y="1143457"/>
            <a:ext cx="159956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 b="1">
                <a:latin typeface="Times New Roman"/>
                <a:cs typeface="Times New Roman"/>
              </a:rPr>
              <a:t>Video</a:t>
            </a:r>
            <a:r>
              <a:rPr dirty="0" sz="2400" spc="-7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Links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74160" y="2722879"/>
            <a:ext cx="516445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 b="1">
                <a:latin typeface="Arial"/>
                <a:cs typeface="Arial"/>
              </a:rPr>
              <a:t>Platform</a:t>
            </a:r>
            <a:r>
              <a:rPr dirty="0" sz="4000" spc="5" b="1">
                <a:latin typeface="Arial"/>
                <a:cs typeface="Arial"/>
              </a:rPr>
              <a:t> </a:t>
            </a:r>
            <a:r>
              <a:rPr dirty="0" sz="4000" spc="-5" b="1">
                <a:latin typeface="Arial"/>
                <a:cs typeface="Arial"/>
              </a:rPr>
              <a:t>as</a:t>
            </a:r>
            <a:r>
              <a:rPr dirty="0" sz="4000" spc="-20" b="1">
                <a:latin typeface="Arial"/>
                <a:cs typeface="Arial"/>
              </a:rPr>
              <a:t> </a:t>
            </a:r>
            <a:r>
              <a:rPr dirty="0" sz="4000" spc="-5" b="1">
                <a:latin typeface="Arial"/>
                <a:cs typeface="Arial"/>
              </a:rPr>
              <a:t>a</a:t>
            </a:r>
            <a:r>
              <a:rPr dirty="0" sz="4000" spc="-10" b="1">
                <a:latin typeface="Arial"/>
                <a:cs typeface="Arial"/>
              </a:rPr>
              <a:t> </a:t>
            </a:r>
            <a:r>
              <a:rPr dirty="0" sz="4000" spc="-5" b="1">
                <a:latin typeface="Arial"/>
                <a:cs typeface="Arial"/>
              </a:rPr>
              <a:t>Service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 b="1">
                <a:latin typeface="Arial"/>
                <a:cs typeface="Arial"/>
              </a:rPr>
              <a:t>Cloud</a:t>
            </a:r>
            <a:r>
              <a:rPr dirty="0" sz="2400" spc="-60" b="1">
                <a:latin typeface="Arial"/>
                <a:cs typeface="Arial"/>
              </a:rPr>
              <a:t> </a:t>
            </a:r>
            <a:r>
              <a:rPr dirty="0" sz="2400" spc="-25" b="1">
                <a:latin typeface="Arial"/>
                <a:cs typeface="Arial"/>
              </a:rPr>
              <a:t>Delivery</a:t>
            </a:r>
            <a:r>
              <a:rPr dirty="0" sz="2400" spc="-40" b="1">
                <a:latin typeface="Arial"/>
                <a:cs typeface="Arial"/>
              </a:rPr>
              <a:t> </a:t>
            </a:r>
            <a:r>
              <a:rPr dirty="0" sz="2400" spc="-25" b="1">
                <a:latin typeface="Arial"/>
                <a:cs typeface="Arial"/>
              </a:rPr>
              <a:t>Models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3159125" cy="18230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PaaS</a:t>
            </a:r>
            <a:endParaRPr sz="240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spcBef>
                <a:spcPts val="1664"/>
              </a:spcBef>
              <a:buFont typeface="Arial MT"/>
              <a:buChar char="•"/>
              <a:tabLst>
                <a:tab pos="670560" algn="l"/>
                <a:tab pos="671195" algn="l"/>
              </a:tabLst>
            </a:pPr>
            <a:r>
              <a:rPr dirty="0" sz="2000">
                <a:latin typeface="Times New Roman"/>
                <a:cs typeface="Times New Roman"/>
              </a:rPr>
              <a:t>Overview</a:t>
            </a:r>
            <a:endParaRPr sz="200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buFont typeface="Arial MT"/>
              <a:buChar char="•"/>
              <a:tabLst>
                <a:tab pos="670560" algn="l"/>
                <a:tab pos="671195" algn="l"/>
              </a:tabLst>
            </a:pPr>
            <a:r>
              <a:rPr dirty="0" sz="2000">
                <a:latin typeface="Times New Roman"/>
                <a:cs typeface="Times New Roman"/>
              </a:rPr>
              <a:t>IaaS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vs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PaaS</a:t>
            </a:r>
            <a:endParaRPr sz="200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670560" algn="l"/>
                <a:tab pos="671195" algn="l"/>
              </a:tabLst>
            </a:pPr>
            <a:r>
              <a:rPr dirty="0" sz="2000">
                <a:latin typeface="Times New Roman"/>
                <a:cs typeface="Times New Roman"/>
              </a:rPr>
              <a:t>PaaS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Examples</a:t>
            </a:r>
            <a:endParaRPr sz="200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buFont typeface="Arial MT"/>
              <a:buChar char="•"/>
              <a:tabLst>
                <a:tab pos="670560" algn="l"/>
                <a:tab pos="671195" algn="l"/>
              </a:tabLst>
            </a:pPr>
            <a:r>
              <a:rPr dirty="0" sz="2000">
                <a:latin typeface="Times New Roman"/>
                <a:cs typeface="Times New Roman"/>
              </a:rPr>
              <a:t>PaaS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Benefits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Risks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35411" y="4695444"/>
            <a:ext cx="1240536" cy="94792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35411" y="2205227"/>
            <a:ext cx="1220724" cy="9144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45668" y="1143457"/>
            <a:ext cx="9682480" cy="51758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591566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PaaS</a:t>
            </a:r>
            <a:r>
              <a:rPr dirty="0" sz="2400" spc="-3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–</a:t>
            </a:r>
            <a:r>
              <a:rPr dirty="0" sz="2400" spc="-2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Platform</a:t>
            </a:r>
            <a:r>
              <a:rPr dirty="0" sz="2400" spc="-3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as</a:t>
            </a:r>
            <a:r>
              <a:rPr dirty="0" sz="2400" spc="-1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Service</a:t>
            </a:r>
            <a:endParaRPr sz="2400">
              <a:latin typeface="Times New Roman"/>
              <a:cs typeface="Times New Roman"/>
            </a:endParaRPr>
          </a:p>
          <a:p>
            <a:pPr marL="673735" marR="5080" indent="-342900">
              <a:lnSpc>
                <a:spcPct val="100000"/>
              </a:lnSpc>
              <a:spcBef>
                <a:spcPts val="1664"/>
              </a:spcBef>
              <a:buFont typeface="Arial MT"/>
              <a:buChar char="•"/>
              <a:tabLst>
                <a:tab pos="673735" algn="l"/>
                <a:tab pos="674370" algn="l"/>
              </a:tabLst>
            </a:pPr>
            <a:r>
              <a:rPr dirty="0" sz="2000">
                <a:latin typeface="Times New Roman"/>
                <a:cs typeface="Times New Roman"/>
              </a:rPr>
              <a:t>Platform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(PaaS)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complete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development</a:t>
            </a:r>
            <a:r>
              <a:rPr dirty="0" sz="2000" spc="-5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and</a:t>
            </a:r>
            <a:r>
              <a:rPr dirty="0" sz="2000" spc="-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deployment</a:t>
            </a:r>
            <a:r>
              <a:rPr dirty="0" sz="2000" spc="-40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environment </a:t>
            </a:r>
            <a:r>
              <a:rPr dirty="0" sz="2000" spc="-484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in the cloud </a:t>
            </a:r>
            <a:r>
              <a:rPr dirty="0" sz="2000">
                <a:latin typeface="Times New Roman"/>
                <a:cs typeface="Times New Roman"/>
              </a:rPr>
              <a:t>with resources that enable </a:t>
            </a:r>
            <a:r>
              <a:rPr dirty="0" sz="2000" spc="-5">
                <a:latin typeface="Times New Roman"/>
                <a:cs typeface="Times New Roman"/>
              </a:rPr>
              <a:t>you </a:t>
            </a:r>
            <a:r>
              <a:rPr dirty="0" sz="2000">
                <a:latin typeface="Times New Roman"/>
                <a:cs typeface="Times New Roman"/>
              </a:rPr>
              <a:t>to deliver everything from </a:t>
            </a:r>
            <a:r>
              <a:rPr dirty="0" sz="2000" spc="-5">
                <a:latin typeface="Times New Roman"/>
                <a:cs typeface="Times New Roman"/>
              </a:rPr>
              <a:t>simple </a:t>
            </a:r>
            <a:r>
              <a:rPr dirty="0" sz="2000" spc="5">
                <a:latin typeface="Times New Roman"/>
                <a:cs typeface="Times New Roman"/>
              </a:rPr>
              <a:t>cloud- 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based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apps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sophisticated,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cloud-enabled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enterprise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applications.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73735" marR="150495" indent="-342900">
              <a:lnSpc>
                <a:spcPct val="100000"/>
              </a:lnSpc>
              <a:buFont typeface="Arial MT"/>
              <a:buChar char="•"/>
              <a:tabLst>
                <a:tab pos="673735" algn="l"/>
                <a:tab pos="674370" algn="l"/>
              </a:tabLst>
            </a:pPr>
            <a:r>
              <a:rPr dirty="0" sz="2000" spc="-65">
                <a:latin typeface="Times New Roman"/>
                <a:cs typeface="Times New Roman"/>
              </a:rPr>
              <a:t>You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purchase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resources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you need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from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 cloud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provider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 pay-as-you-go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basis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access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them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over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 secure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Internet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connection.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algn="ctr" marR="5898515">
              <a:lnSpc>
                <a:spcPct val="100000"/>
              </a:lnSpc>
            </a:pPr>
            <a:r>
              <a:rPr dirty="0" sz="2000" b="1">
                <a:latin typeface="Times New Roman"/>
                <a:cs typeface="Times New Roman"/>
              </a:rPr>
              <a:t>Who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can</a:t>
            </a:r>
            <a:r>
              <a:rPr dirty="0" sz="2000" spc="-1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benefit</a:t>
            </a:r>
            <a:r>
              <a:rPr dirty="0" sz="2000" spc="-40" b="1">
                <a:latin typeface="Times New Roman"/>
                <a:cs typeface="Times New Roman"/>
              </a:rPr>
              <a:t> </a:t>
            </a:r>
            <a:r>
              <a:rPr dirty="0" sz="2000" spc="-10" b="1">
                <a:latin typeface="Times New Roman"/>
                <a:cs typeface="Times New Roman"/>
              </a:rPr>
              <a:t>from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PaaS?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673735" marR="57531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673735" algn="l"/>
                <a:tab pos="674370" algn="l"/>
              </a:tabLst>
            </a:pPr>
            <a:r>
              <a:rPr dirty="0" sz="2000" spc="-5" b="1">
                <a:latin typeface="Times New Roman"/>
                <a:cs typeface="Times New Roman"/>
              </a:rPr>
              <a:t>Software</a:t>
            </a:r>
            <a:r>
              <a:rPr dirty="0" sz="2000" spc="-3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developers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 </a:t>
            </a:r>
            <a:r>
              <a:rPr dirty="0" sz="2000" spc="-5">
                <a:latin typeface="Times New Roman"/>
                <a:cs typeface="Times New Roman"/>
              </a:rPr>
              <a:t>take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advantage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PaaS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solution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build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application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which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they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planning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offer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over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internet.</a:t>
            </a:r>
            <a:endParaRPr sz="2000">
              <a:latin typeface="Times New Roman"/>
              <a:cs typeface="Times New Roman"/>
            </a:endParaRPr>
          </a:p>
          <a:p>
            <a:pPr marL="673735" marR="173990" indent="-342900">
              <a:lnSpc>
                <a:spcPct val="100000"/>
              </a:lnSpc>
              <a:buFont typeface="Arial MT"/>
              <a:buChar char="•"/>
              <a:tabLst>
                <a:tab pos="673735" algn="l"/>
                <a:tab pos="674370" algn="l"/>
              </a:tabLst>
            </a:pPr>
            <a:r>
              <a:rPr dirty="0" sz="2000" spc="-35" b="1">
                <a:latin typeface="Times New Roman"/>
                <a:cs typeface="Times New Roman"/>
              </a:rPr>
              <a:t>Web</a:t>
            </a:r>
            <a:r>
              <a:rPr dirty="0" sz="2000" spc="-1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developers</a:t>
            </a:r>
            <a:r>
              <a:rPr dirty="0" sz="2000" spc="-35" b="1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 use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individual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PaaS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environments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at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every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stage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process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develop,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test,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host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their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websites.</a:t>
            </a:r>
            <a:endParaRPr sz="2000">
              <a:latin typeface="Times New Roman"/>
              <a:cs typeface="Times New Roman"/>
            </a:endParaRPr>
          </a:p>
          <a:p>
            <a:pPr marL="673735" marR="183515" indent="-342900">
              <a:lnSpc>
                <a:spcPct val="100000"/>
              </a:lnSpc>
              <a:buFont typeface="Arial MT"/>
              <a:buChar char="•"/>
              <a:tabLst>
                <a:tab pos="673735" algn="l"/>
                <a:tab pos="674370" algn="l"/>
              </a:tabLst>
            </a:pPr>
            <a:r>
              <a:rPr dirty="0" sz="2000" b="1">
                <a:latin typeface="Times New Roman"/>
                <a:cs typeface="Times New Roman"/>
              </a:rPr>
              <a:t>Businesses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develop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their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own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internal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software,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particularly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create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distinct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ring-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fenced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development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 </a:t>
            </a:r>
            <a:r>
              <a:rPr dirty="0" sz="2000" spc="-5">
                <a:latin typeface="Times New Roman"/>
                <a:cs typeface="Times New Roman"/>
              </a:rPr>
              <a:t>testing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environments.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65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1273706" y="1630325"/>
            <a:ext cx="7396480" cy="4912360"/>
            <a:chOff x="1273706" y="1630325"/>
            <a:chExt cx="7396480" cy="49123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27247" y="2503932"/>
              <a:ext cx="5542788" cy="40386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80056" y="1636675"/>
              <a:ext cx="3433445" cy="2290445"/>
            </a:xfrm>
            <a:custGeom>
              <a:avLst/>
              <a:gdLst/>
              <a:ahLst/>
              <a:cxnLst/>
              <a:rect l="l" t="t" r="r" b="b"/>
              <a:pathLst>
                <a:path w="3433445" h="2290445">
                  <a:moveTo>
                    <a:pt x="1328544" y="0"/>
                  </a:moveTo>
                  <a:lnTo>
                    <a:pt x="1279564" y="4414"/>
                  </a:lnTo>
                  <a:lnTo>
                    <a:pt x="1230973" y="15381"/>
                  </a:lnTo>
                  <a:lnTo>
                    <a:pt x="1183489" y="33120"/>
                  </a:lnTo>
                  <a:lnTo>
                    <a:pt x="1149132" y="50987"/>
                  </a:lnTo>
                  <a:lnTo>
                    <a:pt x="1117322" y="72236"/>
                  </a:lnTo>
                  <a:lnTo>
                    <a:pt x="1062585" y="123925"/>
                  </a:lnTo>
                  <a:lnTo>
                    <a:pt x="1029027" y="92254"/>
                  </a:lnTo>
                  <a:lnTo>
                    <a:pt x="992231" y="65202"/>
                  </a:lnTo>
                  <a:lnTo>
                    <a:pt x="952705" y="42807"/>
                  </a:lnTo>
                  <a:lnTo>
                    <a:pt x="910960" y="25106"/>
                  </a:lnTo>
                  <a:lnTo>
                    <a:pt x="867502" y="12137"/>
                  </a:lnTo>
                  <a:lnTo>
                    <a:pt x="822842" y="3938"/>
                  </a:lnTo>
                  <a:lnTo>
                    <a:pt x="777487" y="548"/>
                  </a:lnTo>
                  <a:lnTo>
                    <a:pt x="731947" y="2003"/>
                  </a:lnTo>
                  <a:lnTo>
                    <a:pt x="686731" y="8341"/>
                  </a:lnTo>
                  <a:lnTo>
                    <a:pt x="642348" y="19600"/>
                  </a:lnTo>
                  <a:lnTo>
                    <a:pt x="599305" y="35819"/>
                  </a:lnTo>
                  <a:lnTo>
                    <a:pt x="558113" y="57035"/>
                  </a:lnTo>
                  <a:lnTo>
                    <a:pt x="519279" y="83285"/>
                  </a:lnTo>
                  <a:lnTo>
                    <a:pt x="481028" y="117048"/>
                  </a:lnTo>
                  <a:lnTo>
                    <a:pt x="448513" y="154992"/>
                  </a:lnTo>
                  <a:lnTo>
                    <a:pt x="422106" y="196515"/>
                  </a:lnTo>
                  <a:lnTo>
                    <a:pt x="402179" y="241013"/>
                  </a:lnTo>
                  <a:lnTo>
                    <a:pt x="389104" y="287882"/>
                  </a:lnTo>
                  <a:lnTo>
                    <a:pt x="342224" y="302208"/>
                  </a:lnTo>
                  <a:lnTo>
                    <a:pt x="298398" y="320946"/>
                  </a:lnTo>
                  <a:lnTo>
                    <a:pt x="257848" y="343742"/>
                  </a:lnTo>
                  <a:lnTo>
                    <a:pt x="220798" y="370242"/>
                  </a:lnTo>
                  <a:lnTo>
                    <a:pt x="187472" y="400093"/>
                  </a:lnTo>
                  <a:lnTo>
                    <a:pt x="158092" y="432940"/>
                  </a:lnTo>
                  <a:lnTo>
                    <a:pt x="132882" y="468428"/>
                  </a:lnTo>
                  <a:lnTo>
                    <a:pt x="112065" y="506205"/>
                  </a:lnTo>
                  <a:lnTo>
                    <a:pt x="95865" y="545915"/>
                  </a:lnTo>
                  <a:lnTo>
                    <a:pt x="84504" y="587206"/>
                  </a:lnTo>
                  <a:lnTo>
                    <a:pt x="78207" y="629722"/>
                  </a:lnTo>
                  <a:lnTo>
                    <a:pt x="77195" y="673110"/>
                  </a:lnTo>
                  <a:lnTo>
                    <a:pt x="81693" y="717015"/>
                  </a:lnTo>
                  <a:lnTo>
                    <a:pt x="91924" y="761084"/>
                  </a:lnTo>
                  <a:lnTo>
                    <a:pt x="105783" y="799232"/>
                  </a:lnTo>
                  <a:lnTo>
                    <a:pt x="111355" y="811630"/>
                  </a:lnTo>
                  <a:lnTo>
                    <a:pt x="81750" y="850308"/>
                  </a:lnTo>
                  <a:lnTo>
                    <a:pt x="56780" y="890624"/>
                  </a:lnTo>
                  <a:lnTo>
                    <a:pt x="36403" y="932291"/>
                  </a:lnTo>
                  <a:lnTo>
                    <a:pt x="20578" y="975021"/>
                  </a:lnTo>
                  <a:lnTo>
                    <a:pt x="9264" y="1018528"/>
                  </a:lnTo>
                  <a:lnTo>
                    <a:pt x="2418" y="1062524"/>
                  </a:lnTo>
                  <a:lnTo>
                    <a:pt x="0" y="1106722"/>
                  </a:lnTo>
                  <a:lnTo>
                    <a:pt x="1967" y="1150835"/>
                  </a:lnTo>
                  <a:lnTo>
                    <a:pt x="8278" y="1194577"/>
                  </a:lnTo>
                  <a:lnTo>
                    <a:pt x="18891" y="1237659"/>
                  </a:lnTo>
                  <a:lnTo>
                    <a:pt x="33766" y="1279795"/>
                  </a:lnTo>
                  <a:lnTo>
                    <a:pt x="52859" y="1320698"/>
                  </a:lnTo>
                  <a:lnTo>
                    <a:pt x="76131" y="1360081"/>
                  </a:lnTo>
                  <a:lnTo>
                    <a:pt x="103538" y="1397657"/>
                  </a:lnTo>
                  <a:lnTo>
                    <a:pt x="135040" y="1433138"/>
                  </a:lnTo>
                  <a:lnTo>
                    <a:pt x="170595" y="1466237"/>
                  </a:lnTo>
                  <a:lnTo>
                    <a:pt x="210161" y="1496668"/>
                  </a:lnTo>
                  <a:lnTo>
                    <a:pt x="255723" y="1525186"/>
                  </a:lnTo>
                  <a:lnTo>
                    <a:pt x="304052" y="1549217"/>
                  </a:lnTo>
                  <a:lnTo>
                    <a:pt x="354746" y="1568604"/>
                  </a:lnTo>
                  <a:lnTo>
                    <a:pt x="407404" y="1583186"/>
                  </a:lnTo>
                  <a:lnTo>
                    <a:pt x="461621" y="1592807"/>
                  </a:lnTo>
                  <a:lnTo>
                    <a:pt x="464717" y="1638214"/>
                  </a:lnTo>
                  <a:lnTo>
                    <a:pt x="473003" y="1682166"/>
                  </a:lnTo>
                  <a:lnTo>
                    <a:pt x="486197" y="1724411"/>
                  </a:lnTo>
                  <a:lnTo>
                    <a:pt x="504017" y="1764697"/>
                  </a:lnTo>
                  <a:lnTo>
                    <a:pt x="526180" y="1802771"/>
                  </a:lnTo>
                  <a:lnTo>
                    <a:pt x="552403" y="1838380"/>
                  </a:lnTo>
                  <a:lnTo>
                    <a:pt x="582404" y="1871273"/>
                  </a:lnTo>
                  <a:lnTo>
                    <a:pt x="615902" y="1901196"/>
                  </a:lnTo>
                  <a:lnTo>
                    <a:pt x="652612" y="1927898"/>
                  </a:lnTo>
                  <a:lnTo>
                    <a:pt x="692253" y="1951126"/>
                  </a:lnTo>
                  <a:lnTo>
                    <a:pt x="734543" y="1970627"/>
                  </a:lnTo>
                  <a:lnTo>
                    <a:pt x="779199" y="1986149"/>
                  </a:lnTo>
                  <a:lnTo>
                    <a:pt x="825938" y="1997440"/>
                  </a:lnTo>
                  <a:lnTo>
                    <a:pt x="874478" y="2004248"/>
                  </a:lnTo>
                  <a:lnTo>
                    <a:pt x="924536" y="2006319"/>
                  </a:lnTo>
                  <a:lnTo>
                    <a:pt x="975073" y="2003411"/>
                  </a:lnTo>
                  <a:lnTo>
                    <a:pt x="1024732" y="1995523"/>
                  </a:lnTo>
                  <a:lnTo>
                    <a:pt x="1073062" y="1982764"/>
                  </a:lnTo>
                  <a:lnTo>
                    <a:pt x="1119612" y="1965244"/>
                  </a:lnTo>
                  <a:lnTo>
                    <a:pt x="1163931" y="1943073"/>
                  </a:lnTo>
                  <a:lnTo>
                    <a:pt x="1180176" y="1985045"/>
                  </a:lnTo>
                  <a:lnTo>
                    <a:pt x="1200136" y="2024821"/>
                  </a:lnTo>
                  <a:lnTo>
                    <a:pt x="1223576" y="2062286"/>
                  </a:lnTo>
                  <a:lnTo>
                    <a:pt x="1250258" y="2097325"/>
                  </a:lnTo>
                  <a:lnTo>
                    <a:pt x="1279948" y="2129825"/>
                  </a:lnTo>
                  <a:lnTo>
                    <a:pt x="1312409" y="2159669"/>
                  </a:lnTo>
                  <a:lnTo>
                    <a:pt x="1347405" y="2186744"/>
                  </a:lnTo>
                  <a:lnTo>
                    <a:pt x="1384700" y="2210934"/>
                  </a:lnTo>
                  <a:lnTo>
                    <a:pt x="1424059" y="2232125"/>
                  </a:lnTo>
                  <a:lnTo>
                    <a:pt x="1465245" y="2250202"/>
                  </a:lnTo>
                  <a:lnTo>
                    <a:pt x="1508023" y="2265051"/>
                  </a:lnTo>
                  <a:lnTo>
                    <a:pt x="1552156" y="2276556"/>
                  </a:lnTo>
                  <a:lnTo>
                    <a:pt x="1597409" y="2284603"/>
                  </a:lnTo>
                  <a:lnTo>
                    <a:pt x="1643545" y="2289078"/>
                  </a:lnTo>
                  <a:lnTo>
                    <a:pt x="1690329" y="2289865"/>
                  </a:lnTo>
                  <a:lnTo>
                    <a:pt x="1737524" y="2286850"/>
                  </a:lnTo>
                  <a:lnTo>
                    <a:pt x="1784895" y="2279918"/>
                  </a:lnTo>
                  <a:lnTo>
                    <a:pt x="1832205" y="2268955"/>
                  </a:lnTo>
                  <a:lnTo>
                    <a:pt x="1882058" y="2252715"/>
                  </a:lnTo>
                  <a:lnTo>
                    <a:pt x="1929628" y="2232216"/>
                  </a:lnTo>
                  <a:lnTo>
                    <a:pt x="1974611" y="2207663"/>
                  </a:lnTo>
                  <a:lnTo>
                    <a:pt x="2016698" y="2179260"/>
                  </a:lnTo>
                  <a:lnTo>
                    <a:pt x="2055585" y="2147211"/>
                  </a:lnTo>
                  <a:lnTo>
                    <a:pt x="2090963" y="2111721"/>
                  </a:lnTo>
                  <a:lnTo>
                    <a:pt x="2122527" y="2072994"/>
                  </a:lnTo>
                  <a:lnTo>
                    <a:pt x="2166649" y="2095018"/>
                  </a:lnTo>
                  <a:lnTo>
                    <a:pt x="2211850" y="2113423"/>
                  </a:lnTo>
                  <a:lnTo>
                    <a:pt x="2257914" y="2128257"/>
                  </a:lnTo>
                  <a:lnTo>
                    <a:pt x="2304624" y="2139570"/>
                  </a:lnTo>
                  <a:lnTo>
                    <a:pt x="2351764" y="2147412"/>
                  </a:lnTo>
                  <a:lnTo>
                    <a:pt x="2399119" y="2151831"/>
                  </a:lnTo>
                  <a:lnTo>
                    <a:pt x="2446470" y="2152877"/>
                  </a:lnTo>
                  <a:lnTo>
                    <a:pt x="2493603" y="2150600"/>
                  </a:lnTo>
                  <a:lnTo>
                    <a:pt x="2540301" y="2145048"/>
                  </a:lnTo>
                  <a:lnTo>
                    <a:pt x="2586347" y="2136272"/>
                  </a:lnTo>
                  <a:lnTo>
                    <a:pt x="2631526" y="2124319"/>
                  </a:lnTo>
                  <a:lnTo>
                    <a:pt x="2675621" y="2109241"/>
                  </a:lnTo>
                  <a:lnTo>
                    <a:pt x="2718415" y="2091085"/>
                  </a:lnTo>
                  <a:lnTo>
                    <a:pt x="2759692" y="2069902"/>
                  </a:lnTo>
                  <a:lnTo>
                    <a:pt x="2799237" y="2045740"/>
                  </a:lnTo>
                  <a:lnTo>
                    <a:pt x="2836832" y="2018650"/>
                  </a:lnTo>
                  <a:lnTo>
                    <a:pt x="2872262" y="1988680"/>
                  </a:lnTo>
                  <a:lnTo>
                    <a:pt x="2905310" y="1955880"/>
                  </a:lnTo>
                  <a:lnTo>
                    <a:pt x="2935759" y="1920299"/>
                  </a:lnTo>
                  <a:lnTo>
                    <a:pt x="2963394" y="1881986"/>
                  </a:lnTo>
                  <a:lnTo>
                    <a:pt x="2969871" y="1871953"/>
                  </a:lnTo>
                  <a:lnTo>
                    <a:pt x="3021110" y="1873979"/>
                  </a:lnTo>
                  <a:lnTo>
                    <a:pt x="3070866" y="1869326"/>
                  </a:lnTo>
                  <a:lnTo>
                    <a:pt x="3118546" y="1858420"/>
                  </a:lnTo>
                  <a:lnTo>
                    <a:pt x="3163555" y="1841684"/>
                  </a:lnTo>
                  <a:lnTo>
                    <a:pt x="3205298" y="1819544"/>
                  </a:lnTo>
                  <a:lnTo>
                    <a:pt x="3243183" y="1792424"/>
                  </a:lnTo>
                  <a:lnTo>
                    <a:pt x="3276614" y="1760749"/>
                  </a:lnTo>
                  <a:lnTo>
                    <a:pt x="3304998" y="1724944"/>
                  </a:lnTo>
                  <a:lnTo>
                    <a:pt x="3327739" y="1685434"/>
                  </a:lnTo>
                  <a:lnTo>
                    <a:pt x="3344245" y="1642644"/>
                  </a:lnTo>
                  <a:lnTo>
                    <a:pt x="3353919" y="1596998"/>
                  </a:lnTo>
                  <a:lnTo>
                    <a:pt x="3356108" y="1551307"/>
                  </a:lnTo>
                  <a:lnTo>
                    <a:pt x="3351027" y="1506259"/>
                  </a:lnTo>
                  <a:lnTo>
                    <a:pt x="3338918" y="1462537"/>
                  </a:lnTo>
                  <a:lnTo>
                    <a:pt x="3320025" y="1420825"/>
                  </a:lnTo>
                  <a:lnTo>
                    <a:pt x="3294591" y="1381809"/>
                  </a:lnTo>
                  <a:lnTo>
                    <a:pt x="3262860" y="1346173"/>
                  </a:lnTo>
                  <a:lnTo>
                    <a:pt x="3304943" y="1319711"/>
                  </a:lnTo>
                  <a:lnTo>
                    <a:pt x="3341425" y="1288708"/>
                  </a:lnTo>
                  <a:lnTo>
                    <a:pt x="3372115" y="1253828"/>
                  </a:lnTo>
                  <a:lnTo>
                    <a:pt x="3396822" y="1215737"/>
                  </a:lnTo>
                  <a:lnTo>
                    <a:pt x="3415354" y="1175102"/>
                  </a:lnTo>
                  <a:lnTo>
                    <a:pt x="3427521" y="1132587"/>
                  </a:lnTo>
                  <a:lnTo>
                    <a:pt x="3433131" y="1088860"/>
                  </a:lnTo>
                  <a:lnTo>
                    <a:pt x="3431993" y="1044585"/>
                  </a:lnTo>
                  <a:lnTo>
                    <a:pt x="3423915" y="1000429"/>
                  </a:lnTo>
                  <a:lnTo>
                    <a:pt x="3408707" y="957057"/>
                  </a:lnTo>
                  <a:lnTo>
                    <a:pt x="3386177" y="915135"/>
                  </a:lnTo>
                  <a:lnTo>
                    <a:pt x="3355074" y="874408"/>
                  </a:lnTo>
                  <a:lnTo>
                    <a:pt x="3317818" y="839043"/>
                  </a:lnTo>
                  <a:lnTo>
                    <a:pt x="3275243" y="809534"/>
                  </a:lnTo>
                  <a:lnTo>
                    <a:pt x="3228180" y="786376"/>
                  </a:lnTo>
                  <a:lnTo>
                    <a:pt x="3177462" y="770061"/>
                  </a:lnTo>
                  <a:lnTo>
                    <a:pt x="3123922" y="761084"/>
                  </a:lnTo>
                  <a:lnTo>
                    <a:pt x="3121001" y="753845"/>
                  </a:lnTo>
                  <a:lnTo>
                    <a:pt x="3125545" y="707082"/>
                  </a:lnTo>
                  <a:lnTo>
                    <a:pt x="3125184" y="660987"/>
                  </a:lnTo>
                  <a:lnTo>
                    <a:pt x="3120112" y="615788"/>
                  </a:lnTo>
                  <a:lnTo>
                    <a:pt x="3110520" y="571715"/>
                  </a:lnTo>
                  <a:lnTo>
                    <a:pt x="3096601" y="528999"/>
                  </a:lnTo>
                  <a:lnTo>
                    <a:pt x="3078548" y="487868"/>
                  </a:lnTo>
                  <a:lnTo>
                    <a:pt x="3056554" y="448551"/>
                  </a:lnTo>
                  <a:lnTo>
                    <a:pt x="3030809" y="411280"/>
                  </a:lnTo>
                  <a:lnTo>
                    <a:pt x="3001508" y="376282"/>
                  </a:lnTo>
                  <a:lnTo>
                    <a:pt x="2968843" y="343788"/>
                  </a:lnTo>
                  <a:lnTo>
                    <a:pt x="2933006" y="314027"/>
                  </a:lnTo>
                  <a:lnTo>
                    <a:pt x="2894189" y="287229"/>
                  </a:lnTo>
                  <a:lnTo>
                    <a:pt x="2852585" y="263623"/>
                  </a:lnTo>
                  <a:lnTo>
                    <a:pt x="2808387" y="243439"/>
                  </a:lnTo>
                  <a:lnTo>
                    <a:pt x="2761787" y="226906"/>
                  </a:lnTo>
                  <a:lnTo>
                    <a:pt x="2712977" y="214254"/>
                  </a:lnTo>
                  <a:lnTo>
                    <a:pt x="2662150" y="205713"/>
                  </a:lnTo>
                  <a:lnTo>
                    <a:pt x="2611145" y="201683"/>
                  </a:lnTo>
                  <a:lnTo>
                    <a:pt x="2560241" y="202069"/>
                  </a:lnTo>
                  <a:lnTo>
                    <a:pt x="2509775" y="206809"/>
                  </a:lnTo>
                  <a:lnTo>
                    <a:pt x="2460082" y="215842"/>
                  </a:lnTo>
                  <a:lnTo>
                    <a:pt x="2411498" y="229104"/>
                  </a:lnTo>
                  <a:lnTo>
                    <a:pt x="2364357" y="246534"/>
                  </a:lnTo>
                  <a:lnTo>
                    <a:pt x="2318996" y="268070"/>
                  </a:lnTo>
                  <a:lnTo>
                    <a:pt x="2293312" y="229648"/>
                  </a:lnTo>
                  <a:lnTo>
                    <a:pt x="2263570" y="194906"/>
                  </a:lnTo>
                  <a:lnTo>
                    <a:pt x="2230201" y="163966"/>
                  </a:lnTo>
                  <a:lnTo>
                    <a:pt x="2193634" y="136945"/>
                  </a:lnTo>
                  <a:lnTo>
                    <a:pt x="2154300" y="113965"/>
                  </a:lnTo>
                  <a:lnTo>
                    <a:pt x="2112627" y="95144"/>
                  </a:lnTo>
                  <a:lnTo>
                    <a:pt x="2069045" y="80602"/>
                  </a:lnTo>
                  <a:lnTo>
                    <a:pt x="2023983" y="70459"/>
                  </a:lnTo>
                  <a:lnTo>
                    <a:pt x="1977872" y="64835"/>
                  </a:lnTo>
                  <a:lnTo>
                    <a:pt x="1931141" y="63850"/>
                  </a:lnTo>
                  <a:lnTo>
                    <a:pt x="1884219" y="67622"/>
                  </a:lnTo>
                  <a:lnTo>
                    <a:pt x="1837537" y="76272"/>
                  </a:lnTo>
                  <a:lnTo>
                    <a:pt x="1791523" y="89920"/>
                  </a:lnTo>
                  <a:lnTo>
                    <a:pt x="1746607" y="108685"/>
                  </a:lnTo>
                  <a:lnTo>
                    <a:pt x="1694728" y="138276"/>
                  </a:lnTo>
                  <a:lnTo>
                    <a:pt x="1648182" y="174344"/>
                  </a:lnTo>
                  <a:lnTo>
                    <a:pt x="1621953" y="134208"/>
                  </a:lnTo>
                  <a:lnTo>
                    <a:pt x="1590366" y="98876"/>
                  </a:lnTo>
                  <a:lnTo>
                    <a:pt x="1554138" y="68566"/>
                  </a:lnTo>
                  <a:lnTo>
                    <a:pt x="1513988" y="43497"/>
                  </a:lnTo>
                  <a:lnTo>
                    <a:pt x="1470636" y="23887"/>
                  </a:lnTo>
                  <a:lnTo>
                    <a:pt x="1424798" y="9955"/>
                  </a:lnTo>
                  <a:lnTo>
                    <a:pt x="1377195" y="1919"/>
                  </a:lnTo>
                  <a:lnTo>
                    <a:pt x="13285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46931" y="4140708"/>
              <a:ext cx="127253" cy="12725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386074" y="3745737"/>
              <a:ext cx="413384" cy="509270"/>
            </a:xfrm>
            <a:custGeom>
              <a:avLst/>
              <a:gdLst/>
              <a:ahLst/>
              <a:cxnLst/>
              <a:rect l="l" t="t" r="r" b="b"/>
              <a:pathLst>
                <a:path w="413385" h="509270">
                  <a:moveTo>
                    <a:pt x="413131" y="381508"/>
                  </a:moveTo>
                  <a:lnTo>
                    <a:pt x="403136" y="332016"/>
                  </a:lnTo>
                  <a:lnTo>
                    <a:pt x="375894" y="291617"/>
                  </a:lnTo>
                  <a:lnTo>
                    <a:pt x="358698" y="280035"/>
                  </a:lnTo>
                  <a:lnTo>
                    <a:pt x="362102" y="274675"/>
                  </a:lnTo>
                  <a:lnTo>
                    <a:pt x="376466" y="234518"/>
                  </a:lnTo>
                  <a:lnTo>
                    <a:pt x="381508" y="190754"/>
                  </a:lnTo>
                  <a:lnTo>
                    <a:pt x="376466" y="147040"/>
                  </a:lnTo>
                  <a:lnTo>
                    <a:pt x="362102" y="106895"/>
                  </a:lnTo>
                  <a:lnTo>
                    <a:pt x="339572" y="71475"/>
                  </a:lnTo>
                  <a:lnTo>
                    <a:pt x="310032" y="41935"/>
                  </a:lnTo>
                  <a:lnTo>
                    <a:pt x="274612" y="19405"/>
                  </a:lnTo>
                  <a:lnTo>
                    <a:pt x="234467" y="5041"/>
                  </a:lnTo>
                  <a:lnTo>
                    <a:pt x="190754" y="0"/>
                  </a:lnTo>
                  <a:lnTo>
                    <a:pt x="146989" y="5041"/>
                  </a:lnTo>
                  <a:lnTo>
                    <a:pt x="106832" y="19405"/>
                  </a:lnTo>
                  <a:lnTo>
                    <a:pt x="71412" y="41935"/>
                  </a:lnTo>
                  <a:lnTo>
                    <a:pt x="41884" y="71475"/>
                  </a:lnTo>
                  <a:lnTo>
                    <a:pt x="19367" y="106895"/>
                  </a:lnTo>
                  <a:lnTo>
                    <a:pt x="5029" y="147040"/>
                  </a:lnTo>
                  <a:lnTo>
                    <a:pt x="0" y="190754"/>
                  </a:lnTo>
                  <a:lnTo>
                    <a:pt x="5029" y="234518"/>
                  </a:lnTo>
                  <a:lnTo>
                    <a:pt x="19367" y="274675"/>
                  </a:lnTo>
                  <a:lnTo>
                    <a:pt x="41884" y="310095"/>
                  </a:lnTo>
                  <a:lnTo>
                    <a:pt x="71412" y="339623"/>
                  </a:lnTo>
                  <a:lnTo>
                    <a:pt x="106832" y="362140"/>
                  </a:lnTo>
                  <a:lnTo>
                    <a:pt x="146989" y="376478"/>
                  </a:lnTo>
                  <a:lnTo>
                    <a:pt x="159588" y="377939"/>
                  </a:lnTo>
                  <a:lnTo>
                    <a:pt x="158877" y="381508"/>
                  </a:lnTo>
                  <a:lnTo>
                    <a:pt x="168859" y="431025"/>
                  </a:lnTo>
                  <a:lnTo>
                    <a:pt x="196100" y="471474"/>
                  </a:lnTo>
                  <a:lnTo>
                    <a:pt x="236499" y="498767"/>
                  </a:lnTo>
                  <a:lnTo>
                    <a:pt x="286004" y="508762"/>
                  </a:lnTo>
                  <a:lnTo>
                    <a:pt x="335495" y="498767"/>
                  </a:lnTo>
                  <a:lnTo>
                    <a:pt x="375894" y="471474"/>
                  </a:lnTo>
                  <a:lnTo>
                    <a:pt x="403136" y="431025"/>
                  </a:lnTo>
                  <a:lnTo>
                    <a:pt x="413131" y="3815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280056" y="1636675"/>
              <a:ext cx="3433445" cy="2290445"/>
            </a:xfrm>
            <a:custGeom>
              <a:avLst/>
              <a:gdLst/>
              <a:ahLst/>
              <a:cxnLst/>
              <a:rect l="l" t="t" r="r" b="b"/>
              <a:pathLst>
                <a:path w="3433445" h="2290445">
                  <a:moveTo>
                    <a:pt x="3121001" y="753845"/>
                  </a:moveTo>
                  <a:lnTo>
                    <a:pt x="3125545" y="707082"/>
                  </a:lnTo>
                  <a:lnTo>
                    <a:pt x="3125184" y="660987"/>
                  </a:lnTo>
                  <a:lnTo>
                    <a:pt x="3120112" y="615788"/>
                  </a:lnTo>
                  <a:lnTo>
                    <a:pt x="3110520" y="571715"/>
                  </a:lnTo>
                  <a:lnTo>
                    <a:pt x="3096601" y="528999"/>
                  </a:lnTo>
                  <a:lnTo>
                    <a:pt x="3078548" y="487868"/>
                  </a:lnTo>
                  <a:lnTo>
                    <a:pt x="3056554" y="448551"/>
                  </a:lnTo>
                  <a:lnTo>
                    <a:pt x="3030809" y="411280"/>
                  </a:lnTo>
                  <a:lnTo>
                    <a:pt x="3001508" y="376282"/>
                  </a:lnTo>
                  <a:lnTo>
                    <a:pt x="2968843" y="343788"/>
                  </a:lnTo>
                  <a:lnTo>
                    <a:pt x="2933006" y="314027"/>
                  </a:lnTo>
                  <a:lnTo>
                    <a:pt x="2894189" y="287229"/>
                  </a:lnTo>
                  <a:lnTo>
                    <a:pt x="2852585" y="263623"/>
                  </a:lnTo>
                  <a:lnTo>
                    <a:pt x="2808387" y="243439"/>
                  </a:lnTo>
                  <a:lnTo>
                    <a:pt x="2761787" y="226906"/>
                  </a:lnTo>
                  <a:lnTo>
                    <a:pt x="2712977" y="214254"/>
                  </a:lnTo>
                  <a:lnTo>
                    <a:pt x="2662150" y="205713"/>
                  </a:lnTo>
                  <a:lnTo>
                    <a:pt x="2611145" y="201683"/>
                  </a:lnTo>
                  <a:lnTo>
                    <a:pt x="2560241" y="202069"/>
                  </a:lnTo>
                  <a:lnTo>
                    <a:pt x="2509775" y="206809"/>
                  </a:lnTo>
                  <a:lnTo>
                    <a:pt x="2460082" y="215842"/>
                  </a:lnTo>
                  <a:lnTo>
                    <a:pt x="2411498" y="229104"/>
                  </a:lnTo>
                  <a:lnTo>
                    <a:pt x="2364357" y="246534"/>
                  </a:lnTo>
                  <a:lnTo>
                    <a:pt x="2318996" y="268070"/>
                  </a:lnTo>
                  <a:lnTo>
                    <a:pt x="2293312" y="229648"/>
                  </a:lnTo>
                  <a:lnTo>
                    <a:pt x="2263570" y="194906"/>
                  </a:lnTo>
                  <a:lnTo>
                    <a:pt x="2230201" y="163966"/>
                  </a:lnTo>
                  <a:lnTo>
                    <a:pt x="2193634" y="136945"/>
                  </a:lnTo>
                  <a:lnTo>
                    <a:pt x="2154300" y="113965"/>
                  </a:lnTo>
                  <a:lnTo>
                    <a:pt x="2112627" y="95144"/>
                  </a:lnTo>
                  <a:lnTo>
                    <a:pt x="2069045" y="80602"/>
                  </a:lnTo>
                  <a:lnTo>
                    <a:pt x="2023983" y="70459"/>
                  </a:lnTo>
                  <a:lnTo>
                    <a:pt x="1977872" y="64835"/>
                  </a:lnTo>
                  <a:lnTo>
                    <a:pt x="1931141" y="63850"/>
                  </a:lnTo>
                  <a:lnTo>
                    <a:pt x="1884219" y="67622"/>
                  </a:lnTo>
                  <a:lnTo>
                    <a:pt x="1837537" y="76272"/>
                  </a:lnTo>
                  <a:lnTo>
                    <a:pt x="1791523" y="89920"/>
                  </a:lnTo>
                  <a:lnTo>
                    <a:pt x="1746607" y="108685"/>
                  </a:lnTo>
                  <a:lnTo>
                    <a:pt x="1694728" y="138276"/>
                  </a:lnTo>
                  <a:lnTo>
                    <a:pt x="1648182" y="174344"/>
                  </a:lnTo>
                  <a:lnTo>
                    <a:pt x="1621953" y="134208"/>
                  </a:lnTo>
                  <a:lnTo>
                    <a:pt x="1590366" y="98876"/>
                  </a:lnTo>
                  <a:lnTo>
                    <a:pt x="1554138" y="68566"/>
                  </a:lnTo>
                  <a:lnTo>
                    <a:pt x="1513988" y="43497"/>
                  </a:lnTo>
                  <a:lnTo>
                    <a:pt x="1470636" y="23887"/>
                  </a:lnTo>
                  <a:lnTo>
                    <a:pt x="1424798" y="9955"/>
                  </a:lnTo>
                  <a:lnTo>
                    <a:pt x="1377195" y="1919"/>
                  </a:lnTo>
                  <a:lnTo>
                    <a:pt x="1328544" y="0"/>
                  </a:lnTo>
                  <a:lnTo>
                    <a:pt x="1279564" y="4414"/>
                  </a:lnTo>
                  <a:lnTo>
                    <a:pt x="1230973" y="15381"/>
                  </a:lnTo>
                  <a:lnTo>
                    <a:pt x="1183489" y="33120"/>
                  </a:lnTo>
                  <a:lnTo>
                    <a:pt x="1149132" y="50987"/>
                  </a:lnTo>
                  <a:lnTo>
                    <a:pt x="1117322" y="72236"/>
                  </a:lnTo>
                  <a:lnTo>
                    <a:pt x="1062585" y="123925"/>
                  </a:lnTo>
                  <a:lnTo>
                    <a:pt x="1029027" y="92254"/>
                  </a:lnTo>
                  <a:lnTo>
                    <a:pt x="992231" y="65202"/>
                  </a:lnTo>
                  <a:lnTo>
                    <a:pt x="952705" y="42807"/>
                  </a:lnTo>
                  <a:lnTo>
                    <a:pt x="910960" y="25106"/>
                  </a:lnTo>
                  <a:lnTo>
                    <a:pt x="867502" y="12137"/>
                  </a:lnTo>
                  <a:lnTo>
                    <a:pt x="822842" y="3938"/>
                  </a:lnTo>
                  <a:lnTo>
                    <a:pt x="777487" y="548"/>
                  </a:lnTo>
                  <a:lnTo>
                    <a:pt x="731947" y="2003"/>
                  </a:lnTo>
                  <a:lnTo>
                    <a:pt x="686731" y="8341"/>
                  </a:lnTo>
                  <a:lnTo>
                    <a:pt x="642348" y="19600"/>
                  </a:lnTo>
                  <a:lnTo>
                    <a:pt x="599305" y="35819"/>
                  </a:lnTo>
                  <a:lnTo>
                    <a:pt x="558113" y="57035"/>
                  </a:lnTo>
                  <a:lnTo>
                    <a:pt x="519279" y="83285"/>
                  </a:lnTo>
                  <a:lnTo>
                    <a:pt x="481028" y="117048"/>
                  </a:lnTo>
                  <a:lnTo>
                    <a:pt x="448513" y="154992"/>
                  </a:lnTo>
                  <a:lnTo>
                    <a:pt x="422106" y="196515"/>
                  </a:lnTo>
                  <a:lnTo>
                    <a:pt x="402179" y="241013"/>
                  </a:lnTo>
                  <a:lnTo>
                    <a:pt x="389104" y="287882"/>
                  </a:lnTo>
                  <a:lnTo>
                    <a:pt x="342224" y="302208"/>
                  </a:lnTo>
                  <a:lnTo>
                    <a:pt x="298398" y="320946"/>
                  </a:lnTo>
                  <a:lnTo>
                    <a:pt x="257848" y="343742"/>
                  </a:lnTo>
                  <a:lnTo>
                    <a:pt x="220798" y="370242"/>
                  </a:lnTo>
                  <a:lnTo>
                    <a:pt x="187472" y="400093"/>
                  </a:lnTo>
                  <a:lnTo>
                    <a:pt x="158092" y="432940"/>
                  </a:lnTo>
                  <a:lnTo>
                    <a:pt x="132882" y="468428"/>
                  </a:lnTo>
                  <a:lnTo>
                    <a:pt x="112065" y="506205"/>
                  </a:lnTo>
                  <a:lnTo>
                    <a:pt x="95865" y="545915"/>
                  </a:lnTo>
                  <a:lnTo>
                    <a:pt x="84504" y="587206"/>
                  </a:lnTo>
                  <a:lnTo>
                    <a:pt x="78207" y="629722"/>
                  </a:lnTo>
                  <a:lnTo>
                    <a:pt x="77195" y="673110"/>
                  </a:lnTo>
                  <a:lnTo>
                    <a:pt x="81693" y="717015"/>
                  </a:lnTo>
                  <a:lnTo>
                    <a:pt x="91924" y="761084"/>
                  </a:lnTo>
                  <a:lnTo>
                    <a:pt x="105783" y="799232"/>
                  </a:lnTo>
                  <a:lnTo>
                    <a:pt x="111355" y="811630"/>
                  </a:lnTo>
                  <a:lnTo>
                    <a:pt x="81750" y="850308"/>
                  </a:lnTo>
                  <a:lnTo>
                    <a:pt x="56780" y="890624"/>
                  </a:lnTo>
                  <a:lnTo>
                    <a:pt x="36403" y="932291"/>
                  </a:lnTo>
                  <a:lnTo>
                    <a:pt x="20578" y="975021"/>
                  </a:lnTo>
                  <a:lnTo>
                    <a:pt x="9264" y="1018528"/>
                  </a:lnTo>
                  <a:lnTo>
                    <a:pt x="2418" y="1062524"/>
                  </a:lnTo>
                  <a:lnTo>
                    <a:pt x="0" y="1106722"/>
                  </a:lnTo>
                  <a:lnTo>
                    <a:pt x="1967" y="1150835"/>
                  </a:lnTo>
                  <a:lnTo>
                    <a:pt x="8278" y="1194577"/>
                  </a:lnTo>
                  <a:lnTo>
                    <a:pt x="18891" y="1237659"/>
                  </a:lnTo>
                  <a:lnTo>
                    <a:pt x="33766" y="1279795"/>
                  </a:lnTo>
                  <a:lnTo>
                    <a:pt x="52859" y="1320698"/>
                  </a:lnTo>
                  <a:lnTo>
                    <a:pt x="76131" y="1360081"/>
                  </a:lnTo>
                  <a:lnTo>
                    <a:pt x="103538" y="1397657"/>
                  </a:lnTo>
                  <a:lnTo>
                    <a:pt x="135040" y="1433138"/>
                  </a:lnTo>
                  <a:lnTo>
                    <a:pt x="170595" y="1466237"/>
                  </a:lnTo>
                  <a:lnTo>
                    <a:pt x="210161" y="1496668"/>
                  </a:lnTo>
                  <a:lnTo>
                    <a:pt x="255723" y="1525186"/>
                  </a:lnTo>
                  <a:lnTo>
                    <a:pt x="304052" y="1549217"/>
                  </a:lnTo>
                  <a:lnTo>
                    <a:pt x="354746" y="1568604"/>
                  </a:lnTo>
                  <a:lnTo>
                    <a:pt x="407404" y="1583186"/>
                  </a:lnTo>
                  <a:lnTo>
                    <a:pt x="461621" y="1592807"/>
                  </a:lnTo>
                  <a:lnTo>
                    <a:pt x="464717" y="1638214"/>
                  </a:lnTo>
                  <a:lnTo>
                    <a:pt x="473003" y="1682166"/>
                  </a:lnTo>
                  <a:lnTo>
                    <a:pt x="486197" y="1724411"/>
                  </a:lnTo>
                  <a:lnTo>
                    <a:pt x="504017" y="1764697"/>
                  </a:lnTo>
                  <a:lnTo>
                    <a:pt x="526180" y="1802771"/>
                  </a:lnTo>
                  <a:lnTo>
                    <a:pt x="552403" y="1838380"/>
                  </a:lnTo>
                  <a:lnTo>
                    <a:pt x="582404" y="1871273"/>
                  </a:lnTo>
                  <a:lnTo>
                    <a:pt x="615902" y="1901196"/>
                  </a:lnTo>
                  <a:lnTo>
                    <a:pt x="652612" y="1927898"/>
                  </a:lnTo>
                  <a:lnTo>
                    <a:pt x="692253" y="1951126"/>
                  </a:lnTo>
                  <a:lnTo>
                    <a:pt x="734543" y="1970627"/>
                  </a:lnTo>
                  <a:lnTo>
                    <a:pt x="779199" y="1986149"/>
                  </a:lnTo>
                  <a:lnTo>
                    <a:pt x="825938" y="1997440"/>
                  </a:lnTo>
                  <a:lnTo>
                    <a:pt x="874478" y="2004248"/>
                  </a:lnTo>
                  <a:lnTo>
                    <a:pt x="924536" y="2006319"/>
                  </a:lnTo>
                  <a:lnTo>
                    <a:pt x="975073" y="2003411"/>
                  </a:lnTo>
                  <a:lnTo>
                    <a:pt x="1024732" y="1995523"/>
                  </a:lnTo>
                  <a:lnTo>
                    <a:pt x="1073062" y="1982764"/>
                  </a:lnTo>
                  <a:lnTo>
                    <a:pt x="1119612" y="1965244"/>
                  </a:lnTo>
                  <a:lnTo>
                    <a:pt x="1163931" y="1943073"/>
                  </a:lnTo>
                  <a:lnTo>
                    <a:pt x="1180176" y="1985045"/>
                  </a:lnTo>
                  <a:lnTo>
                    <a:pt x="1200136" y="2024821"/>
                  </a:lnTo>
                  <a:lnTo>
                    <a:pt x="1223576" y="2062286"/>
                  </a:lnTo>
                  <a:lnTo>
                    <a:pt x="1250258" y="2097325"/>
                  </a:lnTo>
                  <a:lnTo>
                    <a:pt x="1279948" y="2129825"/>
                  </a:lnTo>
                  <a:lnTo>
                    <a:pt x="1312409" y="2159669"/>
                  </a:lnTo>
                  <a:lnTo>
                    <a:pt x="1347405" y="2186744"/>
                  </a:lnTo>
                  <a:lnTo>
                    <a:pt x="1384700" y="2210934"/>
                  </a:lnTo>
                  <a:lnTo>
                    <a:pt x="1424059" y="2232125"/>
                  </a:lnTo>
                  <a:lnTo>
                    <a:pt x="1465245" y="2250202"/>
                  </a:lnTo>
                  <a:lnTo>
                    <a:pt x="1508023" y="2265051"/>
                  </a:lnTo>
                  <a:lnTo>
                    <a:pt x="1552156" y="2276556"/>
                  </a:lnTo>
                  <a:lnTo>
                    <a:pt x="1597409" y="2284603"/>
                  </a:lnTo>
                  <a:lnTo>
                    <a:pt x="1643545" y="2289078"/>
                  </a:lnTo>
                  <a:lnTo>
                    <a:pt x="1690329" y="2289865"/>
                  </a:lnTo>
                  <a:lnTo>
                    <a:pt x="1737524" y="2286850"/>
                  </a:lnTo>
                  <a:lnTo>
                    <a:pt x="1784895" y="2279918"/>
                  </a:lnTo>
                  <a:lnTo>
                    <a:pt x="1832205" y="2268955"/>
                  </a:lnTo>
                  <a:lnTo>
                    <a:pt x="1882058" y="2252715"/>
                  </a:lnTo>
                  <a:lnTo>
                    <a:pt x="1929628" y="2232216"/>
                  </a:lnTo>
                  <a:lnTo>
                    <a:pt x="1974611" y="2207663"/>
                  </a:lnTo>
                  <a:lnTo>
                    <a:pt x="2016698" y="2179260"/>
                  </a:lnTo>
                  <a:lnTo>
                    <a:pt x="2055585" y="2147211"/>
                  </a:lnTo>
                  <a:lnTo>
                    <a:pt x="2090963" y="2111721"/>
                  </a:lnTo>
                  <a:lnTo>
                    <a:pt x="2122527" y="2072994"/>
                  </a:lnTo>
                  <a:lnTo>
                    <a:pt x="2166649" y="2095018"/>
                  </a:lnTo>
                  <a:lnTo>
                    <a:pt x="2211850" y="2113423"/>
                  </a:lnTo>
                  <a:lnTo>
                    <a:pt x="2257914" y="2128257"/>
                  </a:lnTo>
                  <a:lnTo>
                    <a:pt x="2304624" y="2139570"/>
                  </a:lnTo>
                  <a:lnTo>
                    <a:pt x="2351764" y="2147412"/>
                  </a:lnTo>
                  <a:lnTo>
                    <a:pt x="2399119" y="2151831"/>
                  </a:lnTo>
                  <a:lnTo>
                    <a:pt x="2446470" y="2152877"/>
                  </a:lnTo>
                  <a:lnTo>
                    <a:pt x="2493603" y="2150600"/>
                  </a:lnTo>
                  <a:lnTo>
                    <a:pt x="2540301" y="2145048"/>
                  </a:lnTo>
                  <a:lnTo>
                    <a:pt x="2586347" y="2136272"/>
                  </a:lnTo>
                  <a:lnTo>
                    <a:pt x="2631526" y="2124319"/>
                  </a:lnTo>
                  <a:lnTo>
                    <a:pt x="2675621" y="2109241"/>
                  </a:lnTo>
                  <a:lnTo>
                    <a:pt x="2718415" y="2091085"/>
                  </a:lnTo>
                  <a:lnTo>
                    <a:pt x="2759692" y="2069902"/>
                  </a:lnTo>
                  <a:lnTo>
                    <a:pt x="2799237" y="2045740"/>
                  </a:lnTo>
                  <a:lnTo>
                    <a:pt x="2836832" y="2018650"/>
                  </a:lnTo>
                  <a:lnTo>
                    <a:pt x="2872262" y="1988680"/>
                  </a:lnTo>
                  <a:lnTo>
                    <a:pt x="2905310" y="1955880"/>
                  </a:lnTo>
                  <a:lnTo>
                    <a:pt x="2935759" y="1920299"/>
                  </a:lnTo>
                  <a:lnTo>
                    <a:pt x="2963394" y="1881986"/>
                  </a:lnTo>
                  <a:lnTo>
                    <a:pt x="2967712" y="1875255"/>
                  </a:lnTo>
                  <a:lnTo>
                    <a:pt x="2969871" y="1871953"/>
                  </a:lnTo>
                  <a:lnTo>
                    <a:pt x="3021110" y="1873979"/>
                  </a:lnTo>
                  <a:lnTo>
                    <a:pt x="3070866" y="1869326"/>
                  </a:lnTo>
                  <a:lnTo>
                    <a:pt x="3118546" y="1858420"/>
                  </a:lnTo>
                  <a:lnTo>
                    <a:pt x="3163555" y="1841684"/>
                  </a:lnTo>
                  <a:lnTo>
                    <a:pt x="3205298" y="1819544"/>
                  </a:lnTo>
                  <a:lnTo>
                    <a:pt x="3243183" y="1792424"/>
                  </a:lnTo>
                  <a:lnTo>
                    <a:pt x="3276614" y="1760749"/>
                  </a:lnTo>
                  <a:lnTo>
                    <a:pt x="3304998" y="1724944"/>
                  </a:lnTo>
                  <a:lnTo>
                    <a:pt x="3327739" y="1685434"/>
                  </a:lnTo>
                  <a:lnTo>
                    <a:pt x="3344245" y="1642644"/>
                  </a:lnTo>
                  <a:lnTo>
                    <a:pt x="3353919" y="1596998"/>
                  </a:lnTo>
                  <a:lnTo>
                    <a:pt x="3356108" y="1551307"/>
                  </a:lnTo>
                  <a:lnTo>
                    <a:pt x="3351027" y="1506259"/>
                  </a:lnTo>
                  <a:lnTo>
                    <a:pt x="3338918" y="1462537"/>
                  </a:lnTo>
                  <a:lnTo>
                    <a:pt x="3320025" y="1420825"/>
                  </a:lnTo>
                  <a:lnTo>
                    <a:pt x="3294591" y="1381809"/>
                  </a:lnTo>
                  <a:lnTo>
                    <a:pt x="3262860" y="1346173"/>
                  </a:lnTo>
                  <a:lnTo>
                    <a:pt x="3304943" y="1319711"/>
                  </a:lnTo>
                  <a:lnTo>
                    <a:pt x="3341425" y="1288708"/>
                  </a:lnTo>
                  <a:lnTo>
                    <a:pt x="3372115" y="1253828"/>
                  </a:lnTo>
                  <a:lnTo>
                    <a:pt x="3396822" y="1215737"/>
                  </a:lnTo>
                  <a:lnTo>
                    <a:pt x="3415354" y="1175102"/>
                  </a:lnTo>
                  <a:lnTo>
                    <a:pt x="3427521" y="1132587"/>
                  </a:lnTo>
                  <a:lnTo>
                    <a:pt x="3433131" y="1088860"/>
                  </a:lnTo>
                  <a:lnTo>
                    <a:pt x="3431993" y="1044585"/>
                  </a:lnTo>
                  <a:lnTo>
                    <a:pt x="3423915" y="1000429"/>
                  </a:lnTo>
                  <a:lnTo>
                    <a:pt x="3408707" y="957057"/>
                  </a:lnTo>
                  <a:lnTo>
                    <a:pt x="3386177" y="915135"/>
                  </a:lnTo>
                  <a:lnTo>
                    <a:pt x="3355074" y="874408"/>
                  </a:lnTo>
                  <a:lnTo>
                    <a:pt x="3317818" y="839043"/>
                  </a:lnTo>
                  <a:lnTo>
                    <a:pt x="3275243" y="809534"/>
                  </a:lnTo>
                  <a:lnTo>
                    <a:pt x="3228180" y="786376"/>
                  </a:lnTo>
                  <a:lnTo>
                    <a:pt x="3177462" y="770061"/>
                  </a:lnTo>
                  <a:lnTo>
                    <a:pt x="3123922" y="761084"/>
                  </a:lnTo>
                  <a:lnTo>
                    <a:pt x="3121001" y="753845"/>
                  </a:lnTo>
                  <a:close/>
                </a:path>
              </a:pathLst>
            </a:custGeom>
            <a:ln w="12192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40836" y="4134611"/>
              <a:ext cx="139446" cy="13944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92935" y="1753108"/>
              <a:ext cx="3146425" cy="2501900"/>
            </a:xfrm>
            <a:custGeom>
              <a:avLst/>
              <a:gdLst/>
              <a:ahLst/>
              <a:cxnLst/>
              <a:rect l="l" t="t" r="r" b="b"/>
              <a:pathLst>
                <a:path w="3146425" h="2501900">
                  <a:moveTo>
                    <a:pt x="2152015" y="2374137"/>
                  </a:moveTo>
                  <a:lnTo>
                    <a:pt x="2162002" y="2423650"/>
                  </a:lnTo>
                  <a:lnTo>
                    <a:pt x="2189241" y="2464101"/>
                  </a:lnTo>
                  <a:lnTo>
                    <a:pt x="2229649" y="2491384"/>
                  </a:lnTo>
                  <a:lnTo>
                    <a:pt x="2279141" y="2501391"/>
                  </a:lnTo>
                  <a:lnTo>
                    <a:pt x="2328634" y="2491384"/>
                  </a:lnTo>
                  <a:lnTo>
                    <a:pt x="2369042" y="2464101"/>
                  </a:lnTo>
                  <a:lnTo>
                    <a:pt x="2396281" y="2423650"/>
                  </a:lnTo>
                  <a:lnTo>
                    <a:pt x="2406268" y="2374137"/>
                  </a:lnTo>
                  <a:lnTo>
                    <a:pt x="2396281" y="2324645"/>
                  </a:lnTo>
                  <a:lnTo>
                    <a:pt x="2369042" y="2284237"/>
                  </a:lnTo>
                  <a:lnTo>
                    <a:pt x="2328634" y="2256998"/>
                  </a:lnTo>
                  <a:lnTo>
                    <a:pt x="2279141" y="2247010"/>
                  </a:lnTo>
                  <a:lnTo>
                    <a:pt x="2229649" y="2256998"/>
                  </a:lnTo>
                  <a:lnTo>
                    <a:pt x="2189241" y="2284237"/>
                  </a:lnTo>
                  <a:lnTo>
                    <a:pt x="2162002" y="2324645"/>
                  </a:lnTo>
                  <a:lnTo>
                    <a:pt x="2152015" y="2374137"/>
                  </a:lnTo>
                  <a:close/>
                </a:path>
                <a:path w="3146425" h="2501900">
                  <a:moveTo>
                    <a:pt x="1993138" y="2183384"/>
                  </a:moveTo>
                  <a:lnTo>
                    <a:pt x="1998172" y="2227140"/>
                  </a:lnTo>
                  <a:lnTo>
                    <a:pt x="2012516" y="2267298"/>
                  </a:lnTo>
                  <a:lnTo>
                    <a:pt x="2035025" y="2302715"/>
                  </a:lnTo>
                  <a:lnTo>
                    <a:pt x="2064560" y="2332250"/>
                  </a:lnTo>
                  <a:lnTo>
                    <a:pt x="2099977" y="2354759"/>
                  </a:lnTo>
                  <a:lnTo>
                    <a:pt x="2140135" y="2369103"/>
                  </a:lnTo>
                  <a:lnTo>
                    <a:pt x="2183891" y="2374137"/>
                  </a:lnTo>
                  <a:lnTo>
                    <a:pt x="2227608" y="2369103"/>
                  </a:lnTo>
                  <a:lnTo>
                    <a:pt x="2267751" y="2354759"/>
                  </a:lnTo>
                  <a:lnTo>
                    <a:pt x="2303170" y="2332250"/>
                  </a:lnTo>
                  <a:lnTo>
                    <a:pt x="2332718" y="2302715"/>
                  </a:lnTo>
                  <a:lnTo>
                    <a:pt x="2355245" y="2267298"/>
                  </a:lnTo>
                  <a:lnTo>
                    <a:pt x="2369604" y="2227140"/>
                  </a:lnTo>
                  <a:lnTo>
                    <a:pt x="2374646" y="2183384"/>
                  </a:lnTo>
                  <a:lnTo>
                    <a:pt x="2369604" y="2139667"/>
                  </a:lnTo>
                  <a:lnTo>
                    <a:pt x="2355245" y="2099524"/>
                  </a:lnTo>
                  <a:lnTo>
                    <a:pt x="2332718" y="2064105"/>
                  </a:lnTo>
                  <a:lnTo>
                    <a:pt x="2303170" y="2034557"/>
                  </a:lnTo>
                  <a:lnTo>
                    <a:pt x="2267751" y="2012030"/>
                  </a:lnTo>
                  <a:lnTo>
                    <a:pt x="2227608" y="1997671"/>
                  </a:lnTo>
                  <a:lnTo>
                    <a:pt x="2183891" y="1992629"/>
                  </a:lnTo>
                  <a:lnTo>
                    <a:pt x="2140135" y="1997671"/>
                  </a:lnTo>
                  <a:lnTo>
                    <a:pt x="2099977" y="2012030"/>
                  </a:lnTo>
                  <a:lnTo>
                    <a:pt x="2064560" y="2034557"/>
                  </a:lnTo>
                  <a:lnTo>
                    <a:pt x="2035025" y="2064105"/>
                  </a:lnTo>
                  <a:lnTo>
                    <a:pt x="2012516" y="2099524"/>
                  </a:lnTo>
                  <a:lnTo>
                    <a:pt x="1998172" y="2139667"/>
                  </a:lnTo>
                  <a:lnTo>
                    <a:pt x="1993138" y="2183384"/>
                  </a:lnTo>
                  <a:close/>
                </a:path>
                <a:path w="3146425" h="2501900">
                  <a:moveTo>
                    <a:pt x="2945256" y="1263141"/>
                  </a:moveTo>
                  <a:lnTo>
                    <a:pt x="2997707" y="1263195"/>
                  </a:lnTo>
                  <a:lnTo>
                    <a:pt x="3049301" y="1256045"/>
                  </a:lnTo>
                  <a:lnTo>
                    <a:pt x="3099133" y="1241871"/>
                  </a:lnTo>
                  <a:lnTo>
                    <a:pt x="3146298" y="1220851"/>
                  </a:lnTo>
                </a:path>
                <a:path w="3146425" h="2501900">
                  <a:moveTo>
                    <a:pt x="2767838" y="1725294"/>
                  </a:moveTo>
                  <a:lnTo>
                    <a:pt x="2789233" y="1732289"/>
                  </a:lnTo>
                  <a:lnTo>
                    <a:pt x="2811081" y="1738010"/>
                  </a:lnTo>
                  <a:lnTo>
                    <a:pt x="2833310" y="1742422"/>
                  </a:lnTo>
                  <a:lnTo>
                    <a:pt x="2855849" y="1745488"/>
                  </a:lnTo>
                </a:path>
                <a:path w="3146425" h="2501900">
                  <a:moveTo>
                    <a:pt x="2009775" y="1947290"/>
                  </a:moveTo>
                  <a:lnTo>
                    <a:pt x="2025034" y="1925222"/>
                  </a:lnTo>
                  <a:lnTo>
                    <a:pt x="2038985" y="1902475"/>
                  </a:lnTo>
                  <a:lnTo>
                    <a:pt x="2051601" y="1879086"/>
                  </a:lnTo>
                  <a:lnTo>
                    <a:pt x="2062861" y="1855089"/>
                  </a:lnTo>
                </a:path>
                <a:path w="3146425" h="2501900">
                  <a:moveTo>
                    <a:pt x="1029588" y="1717420"/>
                  </a:moveTo>
                  <a:lnTo>
                    <a:pt x="1032706" y="1743057"/>
                  </a:lnTo>
                  <a:lnTo>
                    <a:pt x="1037288" y="1768490"/>
                  </a:lnTo>
                  <a:lnTo>
                    <a:pt x="1043322" y="1793662"/>
                  </a:lnTo>
                  <a:lnTo>
                    <a:pt x="1050797" y="1818513"/>
                  </a:lnTo>
                </a:path>
                <a:path w="3146425" h="2501900">
                  <a:moveTo>
                    <a:pt x="608711" y="1092327"/>
                  </a:moveTo>
                  <a:lnTo>
                    <a:pt x="562809" y="1115672"/>
                  </a:lnTo>
                  <a:lnTo>
                    <a:pt x="520680" y="1143241"/>
                  </a:lnTo>
                  <a:lnTo>
                    <a:pt x="482584" y="1174656"/>
                  </a:lnTo>
                  <a:lnTo>
                    <a:pt x="448780" y="1209536"/>
                  </a:lnTo>
                  <a:lnTo>
                    <a:pt x="419528" y="1247505"/>
                  </a:lnTo>
                  <a:lnTo>
                    <a:pt x="395088" y="1288182"/>
                  </a:lnTo>
                  <a:lnTo>
                    <a:pt x="375720" y="1331189"/>
                  </a:lnTo>
                  <a:lnTo>
                    <a:pt x="361684" y="1376148"/>
                  </a:lnTo>
                  <a:lnTo>
                    <a:pt x="353240" y="1422680"/>
                  </a:lnTo>
                  <a:lnTo>
                    <a:pt x="350646" y="1470405"/>
                  </a:lnTo>
                </a:path>
                <a:path w="3146425" h="2501900">
                  <a:moveTo>
                    <a:pt x="0" y="689609"/>
                  </a:moveTo>
                  <a:lnTo>
                    <a:pt x="21834" y="729436"/>
                  </a:lnTo>
                  <a:lnTo>
                    <a:pt x="48466" y="766571"/>
                  </a:lnTo>
                  <a:lnTo>
                    <a:pt x="79599" y="800659"/>
                  </a:lnTo>
                  <a:lnTo>
                    <a:pt x="114934" y="831341"/>
                  </a:lnTo>
                </a:path>
                <a:path w="3146425" h="2501900">
                  <a:moveTo>
                    <a:pt x="275716" y="163575"/>
                  </a:moveTo>
                  <a:lnTo>
                    <a:pt x="272909" y="180195"/>
                  </a:lnTo>
                  <a:lnTo>
                    <a:pt x="270970" y="196897"/>
                  </a:lnTo>
                  <a:lnTo>
                    <a:pt x="269912" y="213671"/>
                  </a:lnTo>
                  <a:lnTo>
                    <a:pt x="269747" y="230504"/>
                  </a:lnTo>
                </a:path>
                <a:path w="3146425" h="2501900">
                  <a:moveTo>
                    <a:pt x="1009650" y="85470"/>
                  </a:moveTo>
                  <a:lnTo>
                    <a:pt x="997515" y="62722"/>
                  </a:lnTo>
                  <a:lnTo>
                    <a:pt x="983630" y="40830"/>
                  </a:lnTo>
                  <a:lnTo>
                    <a:pt x="968055" y="19891"/>
                  </a:lnTo>
                  <a:lnTo>
                    <a:pt x="950849" y="0"/>
                  </a:lnTo>
                </a:path>
                <a:path w="3146425" h="2501900">
                  <a:moveTo>
                    <a:pt x="1560321" y="126111"/>
                  </a:moveTo>
                  <a:lnTo>
                    <a:pt x="1555089" y="107118"/>
                  </a:lnTo>
                  <a:lnTo>
                    <a:pt x="1548558" y="88471"/>
                  </a:lnTo>
                  <a:lnTo>
                    <a:pt x="1540765" y="70229"/>
                  </a:lnTo>
                  <a:lnTo>
                    <a:pt x="1531746" y="52450"/>
                  </a:lnTo>
                </a:path>
                <a:path w="3146425" h="2501900">
                  <a:moveTo>
                    <a:pt x="2206498" y="151129"/>
                  </a:moveTo>
                  <a:lnTo>
                    <a:pt x="2178937" y="166838"/>
                  </a:lnTo>
                  <a:lnTo>
                    <a:pt x="2152507" y="184022"/>
                  </a:lnTo>
                  <a:lnTo>
                    <a:pt x="2127291" y="202636"/>
                  </a:lnTo>
                  <a:lnTo>
                    <a:pt x="2103374" y="222630"/>
                  </a:lnTo>
                </a:path>
                <a:path w="3146425" h="2501900">
                  <a:moveTo>
                    <a:pt x="2990215" y="712724"/>
                  </a:moveTo>
                  <a:lnTo>
                    <a:pt x="2995906" y="694154"/>
                  </a:lnTo>
                  <a:lnTo>
                    <a:pt x="3000787" y="675417"/>
                  </a:lnTo>
                  <a:lnTo>
                    <a:pt x="3004859" y="656538"/>
                  </a:lnTo>
                  <a:lnTo>
                    <a:pt x="3008122" y="637539"/>
                  </a:lnTo>
                </a:path>
              </a:pathLst>
            </a:custGeom>
            <a:ln w="12192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2107183" y="2007870"/>
            <a:ext cx="2022475" cy="1397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127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I </a:t>
            </a:r>
            <a:r>
              <a:rPr dirty="0" sz="1800" spc="-10">
                <a:latin typeface="Calibri"/>
                <a:cs typeface="Calibri"/>
              </a:rPr>
              <a:t>have </a:t>
            </a:r>
            <a:r>
              <a:rPr dirty="0" sz="1800">
                <a:latin typeface="Calibri"/>
                <a:cs typeface="Calibri"/>
              </a:rPr>
              <a:t>a lot </a:t>
            </a:r>
            <a:r>
              <a:rPr dirty="0" sz="1800" spc="-5">
                <a:latin typeface="Calibri"/>
                <a:cs typeface="Calibri"/>
              </a:rPr>
              <a:t>of files </a:t>
            </a:r>
            <a:r>
              <a:rPr dirty="0" sz="1800" spc="-10">
                <a:latin typeface="Calibri"/>
                <a:cs typeface="Calibri"/>
              </a:rPr>
              <a:t>to 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store </a:t>
            </a:r>
            <a:r>
              <a:rPr dirty="0" sz="1800" spc="-5">
                <a:latin typeface="Calibri"/>
                <a:cs typeface="Calibri"/>
              </a:rPr>
              <a:t>which </a:t>
            </a:r>
            <a:r>
              <a:rPr dirty="0" sz="1800">
                <a:latin typeface="Calibri"/>
                <a:cs typeface="Calibri"/>
              </a:rPr>
              <a:t>I </a:t>
            </a:r>
            <a:r>
              <a:rPr dirty="0" sz="1800" spc="-10">
                <a:latin typeface="Calibri"/>
                <a:cs typeface="Calibri"/>
              </a:rPr>
              <a:t>work </a:t>
            </a:r>
            <a:r>
              <a:rPr dirty="0" sz="1800" spc="-5">
                <a:latin typeface="Calibri"/>
                <a:cs typeface="Calibri"/>
              </a:rPr>
              <a:t>on </a:t>
            </a:r>
            <a:r>
              <a:rPr dirty="0" sz="1800" spc="-39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but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there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is</a:t>
            </a:r>
            <a:r>
              <a:rPr dirty="0" sz="1800" spc="-5">
                <a:latin typeface="Calibri"/>
                <a:cs typeface="Calibri"/>
              </a:rPr>
              <a:t> not 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enough </a:t>
            </a:r>
            <a:r>
              <a:rPr dirty="0" sz="1800">
                <a:latin typeface="Calibri"/>
                <a:cs typeface="Calibri"/>
              </a:rPr>
              <a:t>space </a:t>
            </a:r>
            <a:r>
              <a:rPr dirty="0" sz="1800" spc="-5">
                <a:latin typeface="Calibri"/>
                <a:cs typeface="Calibri"/>
              </a:rPr>
              <a:t>on </a:t>
            </a:r>
            <a:r>
              <a:rPr dirty="0" sz="1800" spc="-20">
                <a:latin typeface="Calibri"/>
                <a:cs typeface="Calibri"/>
              </a:rPr>
              <a:t>my 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laptop.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690727" y="1633089"/>
            <a:ext cx="3446145" cy="2013585"/>
            <a:chOff x="6690727" y="1633089"/>
            <a:chExt cx="3446145" cy="2013585"/>
          </a:xfrm>
        </p:grpSpPr>
        <p:sp>
          <p:nvSpPr>
            <p:cNvPr id="13" name="object 13"/>
            <p:cNvSpPr/>
            <p:nvPr/>
          </p:nvSpPr>
          <p:spPr>
            <a:xfrm>
              <a:off x="6697077" y="1639439"/>
              <a:ext cx="3433445" cy="1741805"/>
            </a:xfrm>
            <a:custGeom>
              <a:avLst/>
              <a:gdLst/>
              <a:ahLst/>
              <a:cxnLst/>
              <a:rect l="l" t="t" r="r" b="b"/>
              <a:pathLst>
                <a:path w="3433445" h="1741804">
                  <a:moveTo>
                    <a:pt x="2104510" y="0"/>
                  </a:moveTo>
                  <a:lnTo>
                    <a:pt x="2055859" y="1469"/>
                  </a:lnTo>
                  <a:lnTo>
                    <a:pt x="2008255" y="7587"/>
                  </a:lnTo>
                  <a:lnTo>
                    <a:pt x="1962418" y="18188"/>
                  </a:lnTo>
                  <a:lnTo>
                    <a:pt x="1919065" y="33104"/>
                  </a:lnTo>
                  <a:lnTo>
                    <a:pt x="1878916" y="52169"/>
                  </a:lnTo>
                  <a:lnTo>
                    <a:pt x="1842688" y="75216"/>
                  </a:lnTo>
                  <a:lnTo>
                    <a:pt x="1811100" y="102079"/>
                  </a:lnTo>
                  <a:lnTo>
                    <a:pt x="1784871" y="132591"/>
                  </a:lnTo>
                  <a:lnTo>
                    <a:pt x="1762313" y="118292"/>
                  </a:lnTo>
                  <a:lnTo>
                    <a:pt x="1713005" y="93265"/>
                  </a:lnTo>
                  <a:lnTo>
                    <a:pt x="1638025" y="67473"/>
                  </a:lnTo>
                  <a:lnTo>
                    <a:pt x="1588368" y="56770"/>
                  </a:lnTo>
                  <a:lnTo>
                    <a:pt x="1538012" y="50456"/>
                  </a:lnTo>
                  <a:lnTo>
                    <a:pt x="1487494" y="48420"/>
                  </a:lnTo>
                  <a:lnTo>
                    <a:pt x="1437350" y="50547"/>
                  </a:lnTo>
                  <a:lnTo>
                    <a:pt x="1388116" y="56724"/>
                  </a:lnTo>
                  <a:lnTo>
                    <a:pt x="1340331" y="66838"/>
                  </a:lnTo>
                  <a:lnTo>
                    <a:pt x="1294529" y="80775"/>
                  </a:lnTo>
                  <a:lnTo>
                    <a:pt x="1251247" y="98422"/>
                  </a:lnTo>
                  <a:lnTo>
                    <a:pt x="1211023" y="119665"/>
                  </a:lnTo>
                  <a:lnTo>
                    <a:pt x="1174392" y="144391"/>
                  </a:lnTo>
                  <a:lnTo>
                    <a:pt x="1141891" y="172486"/>
                  </a:lnTo>
                  <a:lnTo>
                    <a:pt x="1114057" y="203838"/>
                  </a:lnTo>
                  <a:lnTo>
                    <a:pt x="1068696" y="187431"/>
                  </a:lnTo>
                  <a:lnTo>
                    <a:pt x="1021556" y="174164"/>
                  </a:lnTo>
                  <a:lnTo>
                    <a:pt x="972972" y="164080"/>
                  </a:lnTo>
                  <a:lnTo>
                    <a:pt x="923279" y="157223"/>
                  </a:lnTo>
                  <a:lnTo>
                    <a:pt x="872813" y="153640"/>
                  </a:lnTo>
                  <a:lnTo>
                    <a:pt x="821909" y="153373"/>
                  </a:lnTo>
                  <a:lnTo>
                    <a:pt x="770903" y="156467"/>
                  </a:lnTo>
                  <a:lnTo>
                    <a:pt x="713448" y="164056"/>
                  </a:lnTo>
                  <a:lnTo>
                    <a:pt x="658616" y="175632"/>
                  </a:lnTo>
                  <a:lnTo>
                    <a:pt x="606687" y="190939"/>
                  </a:lnTo>
                  <a:lnTo>
                    <a:pt x="557942" y="209723"/>
                  </a:lnTo>
                  <a:lnTo>
                    <a:pt x="512660" y="231731"/>
                  </a:lnTo>
                  <a:lnTo>
                    <a:pt x="471122" y="256708"/>
                  </a:lnTo>
                  <a:lnTo>
                    <a:pt x="433607" y="284399"/>
                  </a:lnTo>
                  <a:lnTo>
                    <a:pt x="400396" y="314551"/>
                  </a:lnTo>
                  <a:lnTo>
                    <a:pt x="371768" y="346909"/>
                  </a:lnTo>
                  <a:lnTo>
                    <a:pt x="348003" y="381219"/>
                  </a:lnTo>
                  <a:lnTo>
                    <a:pt x="329381" y="417227"/>
                  </a:lnTo>
                  <a:lnTo>
                    <a:pt x="316182" y="454679"/>
                  </a:lnTo>
                  <a:lnTo>
                    <a:pt x="308687" y="493320"/>
                  </a:lnTo>
                  <a:lnTo>
                    <a:pt x="307174" y="532897"/>
                  </a:lnTo>
                  <a:lnTo>
                    <a:pt x="311925" y="573154"/>
                  </a:lnTo>
                  <a:lnTo>
                    <a:pt x="309131" y="578615"/>
                  </a:lnTo>
                  <a:lnTo>
                    <a:pt x="255591" y="585464"/>
                  </a:lnTo>
                  <a:lnTo>
                    <a:pt x="204874" y="597886"/>
                  </a:lnTo>
                  <a:lnTo>
                    <a:pt x="157811" y="615508"/>
                  </a:lnTo>
                  <a:lnTo>
                    <a:pt x="115235" y="637957"/>
                  </a:lnTo>
                  <a:lnTo>
                    <a:pt x="77979" y="664857"/>
                  </a:lnTo>
                  <a:lnTo>
                    <a:pt x="46876" y="695836"/>
                  </a:lnTo>
                  <a:lnTo>
                    <a:pt x="22499" y="730951"/>
                  </a:lnTo>
                  <a:lnTo>
                    <a:pt x="6959" y="767342"/>
                  </a:lnTo>
                  <a:lnTo>
                    <a:pt x="0" y="804335"/>
                  </a:lnTo>
                  <a:lnTo>
                    <a:pt x="1368" y="841256"/>
                  </a:lnTo>
                  <a:lnTo>
                    <a:pt x="28067" y="912183"/>
                  </a:lnTo>
                  <a:lnTo>
                    <a:pt x="52889" y="944840"/>
                  </a:lnTo>
                  <a:lnTo>
                    <a:pt x="85021" y="974728"/>
                  </a:lnTo>
                  <a:lnTo>
                    <a:pt x="124207" y="1001171"/>
                  </a:lnTo>
                  <a:lnTo>
                    <a:pt x="170193" y="1023496"/>
                  </a:lnTo>
                  <a:lnTo>
                    <a:pt x="132864" y="1056343"/>
                  </a:lnTo>
                  <a:lnTo>
                    <a:pt x="104673" y="1092726"/>
                  </a:lnTo>
                  <a:lnTo>
                    <a:pt x="86041" y="1131761"/>
                  </a:lnTo>
                  <a:lnTo>
                    <a:pt x="77388" y="1172563"/>
                  </a:lnTo>
                  <a:lnTo>
                    <a:pt x="79134" y="1214250"/>
                  </a:lnTo>
                  <a:lnTo>
                    <a:pt x="90162" y="1252305"/>
                  </a:lnTo>
                  <a:lnTo>
                    <a:pt x="109383" y="1287697"/>
                  </a:lnTo>
                  <a:lnTo>
                    <a:pt x="136005" y="1319995"/>
                  </a:lnTo>
                  <a:lnTo>
                    <a:pt x="169239" y="1348768"/>
                  </a:lnTo>
                  <a:lnTo>
                    <a:pt x="208293" y="1373587"/>
                  </a:lnTo>
                  <a:lnTo>
                    <a:pt x="252376" y="1394021"/>
                  </a:lnTo>
                  <a:lnTo>
                    <a:pt x="300698" y="1409639"/>
                  </a:lnTo>
                  <a:lnTo>
                    <a:pt x="352467" y="1420010"/>
                  </a:lnTo>
                  <a:lnTo>
                    <a:pt x="406892" y="1424705"/>
                  </a:lnTo>
                  <a:lnTo>
                    <a:pt x="463182" y="1423292"/>
                  </a:lnTo>
                  <a:lnTo>
                    <a:pt x="469659" y="1430912"/>
                  </a:lnTo>
                  <a:lnTo>
                    <a:pt x="498829" y="1461518"/>
                  </a:lnTo>
                  <a:lnTo>
                    <a:pt x="531104" y="1489819"/>
                  </a:lnTo>
                  <a:lnTo>
                    <a:pt x="566233" y="1515772"/>
                  </a:lnTo>
                  <a:lnTo>
                    <a:pt x="603963" y="1539334"/>
                  </a:lnTo>
                  <a:lnTo>
                    <a:pt x="644043" y="1560461"/>
                  </a:lnTo>
                  <a:lnTo>
                    <a:pt x="686219" y="1579108"/>
                  </a:lnTo>
                  <a:lnTo>
                    <a:pt x="730240" y="1595233"/>
                  </a:lnTo>
                  <a:lnTo>
                    <a:pt x="775853" y="1608791"/>
                  </a:lnTo>
                  <a:lnTo>
                    <a:pt x="822806" y="1619740"/>
                  </a:lnTo>
                  <a:lnTo>
                    <a:pt x="870847" y="1628035"/>
                  </a:lnTo>
                  <a:lnTo>
                    <a:pt x="919723" y="1633633"/>
                  </a:lnTo>
                  <a:lnTo>
                    <a:pt x="969182" y="1636489"/>
                  </a:lnTo>
                  <a:lnTo>
                    <a:pt x="1018971" y="1636561"/>
                  </a:lnTo>
                  <a:lnTo>
                    <a:pt x="1068840" y="1633805"/>
                  </a:lnTo>
                  <a:lnTo>
                    <a:pt x="1118534" y="1628177"/>
                  </a:lnTo>
                  <a:lnTo>
                    <a:pt x="1167802" y="1619634"/>
                  </a:lnTo>
                  <a:lnTo>
                    <a:pt x="1216391" y="1608131"/>
                  </a:lnTo>
                  <a:lnTo>
                    <a:pt x="1264050" y="1593625"/>
                  </a:lnTo>
                  <a:lnTo>
                    <a:pt x="1310526" y="1576073"/>
                  </a:lnTo>
                  <a:lnTo>
                    <a:pt x="1342090" y="1605539"/>
                  </a:lnTo>
                  <a:lnTo>
                    <a:pt x="1377469" y="1632546"/>
                  </a:lnTo>
                  <a:lnTo>
                    <a:pt x="1416355" y="1656936"/>
                  </a:lnTo>
                  <a:lnTo>
                    <a:pt x="1458443" y="1678551"/>
                  </a:lnTo>
                  <a:lnTo>
                    <a:pt x="1503426" y="1697234"/>
                  </a:lnTo>
                  <a:lnTo>
                    <a:pt x="1550996" y="1712826"/>
                  </a:lnTo>
                  <a:lnTo>
                    <a:pt x="1600848" y="1725171"/>
                  </a:lnTo>
                  <a:lnTo>
                    <a:pt x="1654082" y="1734339"/>
                  </a:lnTo>
                  <a:lnTo>
                    <a:pt x="1707354" y="1739637"/>
                  </a:lnTo>
                  <a:lnTo>
                    <a:pt x="1760330" y="1741190"/>
                  </a:lnTo>
                  <a:lnTo>
                    <a:pt x="1812672" y="1739123"/>
                  </a:lnTo>
                  <a:lnTo>
                    <a:pt x="1864046" y="1733561"/>
                  </a:lnTo>
                  <a:lnTo>
                    <a:pt x="1914115" y="1724628"/>
                  </a:lnTo>
                  <a:lnTo>
                    <a:pt x="1962543" y="1712450"/>
                  </a:lnTo>
                  <a:lnTo>
                    <a:pt x="2008994" y="1697152"/>
                  </a:lnTo>
                  <a:lnTo>
                    <a:pt x="2053133" y="1678857"/>
                  </a:lnTo>
                  <a:lnTo>
                    <a:pt x="2094623" y="1657691"/>
                  </a:lnTo>
                  <a:lnTo>
                    <a:pt x="2133128" y="1633779"/>
                  </a:lnTo>
                  <a:lnTo>
                    <a:pt x="2168312" y="1607245"/>
                  </a:lnTo>
                  <a:lnTo>
                    <a:pt x="2199840" y="1578215"/>
                  </a:lnTo>
                  <a:lnTo>
                    <a:pt x="2227374" y="1546814"/>
                  </a:lnTo>
                  <a:lnTo>
                    <a:pt x="2250581" y="1513165"/>
                  </a:lnTo>
                  <a:lnTo>
                    <a:pt x="2269122" y="1477394"/>
                  </a:lnTo>
                  <a:lnTo>
                    <a:pt x="2313441" y="1494250"/>
                  </a:lnTo>
                  <a:lnTo>
                    <a:pt x="2359991" y="1507577"/>
                  </a:lnTo>
                  <a:lnTo>
                    <a:pt x="2408321" y="1517289"/>
                  </a:lnTo>
                  <a:lnTo>
                    <a:pt x="2457980" y="1523301"/>
                  </a:lnTo>
                  <a:lnTo>
                    <a:pt x="2508517" y="1525527"/>
                  </a:lnTo>
                  <a:lnTo>
                    <a:pt x="2566149" y="1523374"/>
                  </a:lnTo>
                  <a:lnTo>
                    <a:pt x="2621702" y="1516465"/>
                  </a:lnTo>
                  <a:lnTo>
                    <a:pt x="2674741" y="1505098"/>
                  </a:lnTo>
                  <a:lnTo>
                    <a:pt x="2724833" y="1489565"/>
                  </a:lnTo>
                  <a:lnTo>
                    <a:pt x="2771543" y="1470164"/>
                  </a:lnTo>
                  <a:lnTo>
                    <a:pt x="2814439" y="1447188"/>
                  </a:lnTo>
                  <a:lnTo>
                    <a:pt x="2853085" y="1420933"/>
                  </a:lnTo>
                  <a:lnTo>
                    <a:pt x="2887048" y="1391695"/>
                  </a:lnTo>
                  <a:lnTo>
                    <a:pt x="2915894" y="1359767"/>
                  </a:lnTo>
                  <a:lnTo>
                    <a:pt x="2939189" y="1325447"/>
                  </a:lnTo>
                  <a:lnTo>
                    <a:pt x="2956500" y="1289028"/>
                  </a:lnTo>
                  <a:lnTo>
                    <a:pt x="2967392" y="1250805"/>
                  </a:lnTo>
                  <a:lnTo>
                    <a:pt x="2971432" y="1211075"/>
                  </a:lnTo>
                  <a:lnTo>
                    <a:pt x="3025650" y="1203748"/>
                  </a:lnTo>
                  <a:lnTo>
                    <a:pt x="3078307" y="1192659"/>
                  </a:lnTo>
                  <a:lnTo>
                    <a:pt x="3129002" y="1177919"/>
                  </a:lnTo>
                  <a:lnTo>
                    <a:pt x="3177331" y="1159637"/>
                  </a:lnTo>
                  <a:lnTo>
                    <a:pt x="3222892" y="1137923"/>
                  </a:lnTo>
                  <a:lnTo>
                    <a:pt x="3267425" y="1111540"/>
                  </a:lnTo>
                  <a:lnTo>
                    <a:pt x="3306801" y="1082588"/>
                  </a:lnTo>
                  <a:lnTo>
                    <a:pt x="3340958" y="1051387"/>
                  </a:lnTo>
                  <a:lnTo>
                    <a:pt x="3369835" y="1018253"/>
                  </a:lnTo>
                  <a:lnTo>
                    <a:pt x="3393373" y="983505"/>
                  </a:lnTo>
                  <a:lnTo>
                    <a:pt x="3411511" y="947460"/>
                  </a:lnTo>
                  <a:lnTo>
                    <a:pt x="3424187" y="910435"/>
                  </a:lnTo>
                  <a:lnTo>
                    <a:pt x="3431340" y="872748"/>
                  </a:lnTo>
                  <a:lnTo>
                    <a:pt x="3432912" y="834717"/>
                  </a:lnTo>
                  <a:lnTo>
                    <a:pt x="3428839" y="796660"/>
                  </a:lnTo>
                  <a:lnTo>
                    <a:pt x="3419062" y="758894"/>
                  </a:lnTo>
                  <a:lnTo>
                    <a:pt x="3403521" y="721737"/>
                  </a:lnTo>
                  <a:lnTo>
                    <a:pt x="3382153" y="685506"/>
                  </a:lnTo>
                  <a:lnTo>
                    <a:pt x="3354899" y="650520"/>
                  </a:lnTo>
                  <a:lnTo>
                    <a:pt x="3321698" y="617096"/>
                  </a:lnTo>
                  <a:lnTo>
                    <a:pt x="3327270" y="607672"/>
                  </a:lnTo>
                  <a:lnTo>
                    <a:pt x="3352502" y="539562"/>
                  </a:lnTo>
                  <a:lnTo>
                    <a:pt x="3356122" y="500732"/>
                  </a:lnTo>
                  <a:lnTo>
                    <a:pt x="3352345" y="462553"/>
                  </a:lnTo>
                  <a:lnTo>
                    <a:pt x="3341524" y="425453"/>
                  </a:lnTo>
                  <a:lnTo>
                    <a:pt x="3324015" y="389861"/>
                  </a:lnTo>
                  <a:lnTo>
                    <a:pt x="3300172" y="356206"/>
                  </a:lnTo>
                  <a:lnTo>
                    <a:pt x="3270349" y="324917"/>
                  </a:lnTo>
                  <a:lnTo>
                    <a:pt x="3234901" y="296421"/>
                  </a:lnTo>
                  <a:lnTo>
                    <a:pt x="3194182" y="271148"/>
                  </a:lnTo>
                  <a:lnTo>
                    <a:pt x="3148548" y="249526"/>
                  </a:lnTo>
                  <a:lnTo>
                    <a:pt x="3098352" y="231984"/>
                  </a:lnTo>
                  <a:lnTo>
                    <a:pt x="3043949" y="218951"/>
                  </a:lnTo>
                  <a:lnTo>
                    <a:pt x="3026520" y="174640"/>
                  </a:lnTo>
                  <a:lnTo>
                    <a:pt x="2998531" y="133353"/>
                  </a:lnTo>
                  <a:lnTo>
                    <a:pt x="2960707" y="95971"/>
                  </a:lnTo>
                  <a:lnTo>
                    <a:pt x="2913774" y="63376"/>
                  </a:lnTo>
                  <a:lnTo>
                    <a:pt x="2871591" y="41917"/>
                  </a:lnTo>
                  <a:lnTo>
                    <a:pt x="2826689" y="24951"/>
                  </a:lnTo>
                  <a:lnTo>
                    <a:pt x="2779716" y="12441"/>
                  </a:lnTo>
                  <a:lnTo>
                    <a:pt x="2731318" y="4349"/>
                  </a:lnTo>
                  <a:lnTo>
                    <a:pt x="2682141" y="639"/>
                  </a:lnTo>
                  <a:lnTo>
                    <a:pt x="2632834" y="1273"/>
                  </a:lnTo>
                  <a:lnTo>
                    <a:pt x="2584043" y="6214"/>
                  </a:lnTo>
                  <a:lnTo>
                    <a:pt x="2536415" y="15426"/>
                  </a:lnTo>
                  <a:lnTo>
                    <a:pt x="2490596" y="28872"/>
                  </a:lnTo>
                  <a:lnTo>
                    <a:pt x="2447234" y="46513"/>
                  </a:lnTo>
                  <a:lnTo>
                    <a:pt x="2406976" y="68314"/>
                  </a:lnTo>
                  <a:lnTo>
                    <a:pt x="2370468" y="94237"/>
                  </a:lnTo>
                  <a:lnTo>
                    <a:pt x="2344683" y="73476"/>
                  </a:lnTo>
                  <a:lnTo>
                    <a:pt x="2283922" y="38766"/>
                  </a:lnTo>
                  <a:lnTo>
                    <a:pt x="2202081" y="11673"/>
                  </a:lnTo>
                  <a:lnTo>
                    <a:pt x="2153490" y="3345"/>
                  </a:lnTo>
                  <a:lnTo>
                    <a:pt x="21045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42605" y="3434588"/>
              <a:ext cx="193421" cy="20548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687055" y="3244850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145034" y="0"/>
                  </a:moveTo>
                  <a:lnTo>
                    <a:pt x="99226" y="7402"/>
                  </a:lnTo>
                  <a:lnTo>
                    <a:pt x="59417" y="28009"/>
                  </a:lnTo>
                  <a:lnTo>
                    <a:pt x="28009" y="59417"/>
                  </a:lnTo>
                  <a:lnTo>
                    <a:pt x="7402" y="99226"/>
                  </a:lnTo>
                  <a:lnTo>
                    <a:pt x="0" y="145034"/>
                  </a:lnTo>
                  <a:lnTo>
                    <a:pt x="7402" y="190890"/>
                  </a:lnTo>
                  <a:lnTo>
                    <a:pt x="28009" y="230705"/>
                  </a:lnTo>
                  <a:lnTo>
                    <a:pt x="59417" y="262095"/>
                  </a:lnTo>
                  <a:lnTo>
                    <a:pt x="99226" y="282677"/>
                  </a:lnTo>
                  <a:lnTo>
                    <a:pt x="145034" y="290067"/>
                  </a:lnTo>
                  <a:lnTo>
                    <a:pt x="190890" y="282677"/>
                  </a:lnTo>
                  <a:lnTo>
                    <a:pt x="230705" y="262095"/>
                  </a:lnTo>
                  <a:lnTo>
                    <a:pt x="262095" y="230705"/>
                  </a:lnTo>
                  <a:lnTo>
                    <a:pt x="282677" y="190890"/>
                  </a:lnTo>
                  <a:lnTo>
                    <a:pt x="290068" y="145034"/>
                  </a:lnTo>
                  <a:lnTo>
                    <a:pt x="282677" y="99226"/>
                  </a:lnTo>
                  <a:lnTo>
                    <a:pt x="262095" y="59417"/>
                  </a:lnTo>
                  <a:lnTo>
                    <a:pt x="230705" y="28009"/>
                  </a:lnTo>
                  <a:lnTo>
                    <a:pt x="190890" y="7402"/>
                  </a:lnTo>
                  <a:lnTo>
                    <a:pt x="1450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697077" y="1639439"/>
              <a:ext cx="3433445" cy="1741805"/>
            </a:xfrm>
            <a:custGeom>
              <a:avLst/>
              <a:gdLst/>
              <a:ahLst/>
              <a:cxnLst/>
              <a:rect l="l" t="t" r="r" b="b"/>
              <a:pathLst>
                <a:path w="3433445" h="1741804">
                  <a:moveTo>
                    <a:pt x="311925" y="573154"/>
                  </a:moveTo>
                  <a:lnTo>
                    <a:pt x="307174" y="532897"/>
                  </a:lnTo>
                  <a:lnTo>
                    <a:pt x="308687" y="493320"/>
                  </a:lnTo>
                  <a:lnTo>
                    <a:pt x="316182" y="454679"/>
                  </a:lnTo>
                  <a:lnTo>
                    <a:pt x="329381" y="417227"/>
                  </a:lnTo>
                  <a:lnTo>
                    <a:pt x="348003" y="381219"/>
                  </a:lnTo>
                  <a:lnTo>
                    <a:pt x="371768" y="346909"/>
                  </a:lnTo>
                  <a:lnTo>
                    <a:pt x="400396" y="314551"/>
                  </a:lnTo>
                  <a:lnTo>
                    <a:pt x="433607" y="284399"/>
                  </a:lnTo>
                  <a:lnTo>
                    <a:pt x="471122" y="256708"/>
                  </a:lnTo>
                  <a:lnTo>
                    <a:pt x="512660" y="231731"/>
                  </a:lnTo>
                  <a:lnTo>
                    <a:pt x="557942" y="209723"/>
                  </a:lnTo>
                  <a:lnTo>
                    <a:pt x="606687" y="190939"/>
                  </a:lnTo>
                  <a:lnTo>
                    <a:pt x="658616" y="175632"/>
                  </a:lnTo>
                  <a:lnTo>
                    <a:pt x="713448" y="164056"/>
                  </a:lnTo>
                  <a:lnTo>
                    <a:pt x="770903" y="156467"/>
                  </a:lnTo>
                  <a:lnTo>
                    <a:pt x="821909" y="153373"/>
                  </a:lnTo>
                  <a:lnTo>
                    <a:pt x="872813" y="153640"/>
                  </a:lnTo>
                  <a:lnTo>
                    <a:pt x="923279" y="157223"/>
                  </a:lnTo>
                  <a:lnTo>
                    <a:pt x="972972" y="164080"/>
                  </a:lnTo>
                  <a:lnTo>
                    <a:pt x="1021556" y="174164"/>
                  </a:lnTo>
                  <a:lnTo>
                    <a:pt x="1068696" y="187431"/>
                  </a:lnTo>
                  <a:lnTo>
                    <a:pt x="1114057" y="203838"/>
                  </a:lnTo>
                  <a:lnTo>
                    <a:pt x="1141891" y="172486"/>
                  </a:lnTo>
                  <a:lnTo>
                    <a:pt x="1174392" y="144391"/>
                  </a:lnTo>
                  <a:lnTo>
                    <a:pt x="1211023" y="119665"/>
                  </a:lnTo>
                  <a:lnTo>
                    <a:pt x="1251247" y="98422"/>
                  </a:lnTo>
                  <a:lnTo>
                    <a:pt x="1294529" y="80775"/>
                  </a:lnTo>
                  <a:lnTo>
                    <a:pt x="1340331" y="66838"/>
                  </a:lnTo>
                  <a:lnTo>
                    <a:pt x="1388116" y="56724"/>
                  </a:lnTo>
                  <a:lnTo>
                    <a:pt x="1437350" y="50547"/>
                  </a:lnTo>
                  <a:lnTo>
                    <a:pt x="1487494" y="48420"/>
                  </a:lnTo>
                  <a:lnTo>
                    <a:pt x="1538012" y="50456"/>
                  </a:lnTo>
                  <a:lnTo>
                    <a:pt x="1588368" y="56770"/>
                  </a:lnTo>
                  <a:lnTo>
                    <a:pt x="1638025" y="67473"/>
                  </a:lnTo>
                  <a:lnTo>
                    <a:pt x="1686446" y="82680"/>
                  </a:lnTo>
                  <a:lnTo>
                    <a:pt x="1738326" y="105159"/>
                  </a:lnTo>
                  <a:lnTo>
                    <a:pt x="1784871" y="132591"/>
                  </a:lnTo>
                  <a:lnTo>
                    <a:pt x="1811100" y="102079"/>
                  </a:lnTo>
                  <a:lnTo>
                    <a:pt x="1842688" y="75216"/>
                  </a:lnTo>
                  <a:lnTo>
                    <a:pt x="1878916" y="52169"/>
                  </a:lnTo>
                  <a:lnTo>
                    <a:pt x="1919065" y="33104"/>
                  </a:lnTo>
                  <a:lnTo>
                    <a:pt x="1962418" y="18188"/>
                  </a:lnTo>
                  <a:lnTo>
                    <a:pt x="2008255" y="7587"/>
                  </a:lnTo>
                  <a:lnTo>
                    <a:pt x="2055859" y="1469"/>
                  </a:lnTo>
                  <a:lnTo>
                    <a:pt x="2104510" y="0"/>
                  </a:lnTo>
                  <a:lnTo>
                    <a:pt x="2153490" y="3345"/>
                  </a:lnTo>
                  <a:lnTo>
                    <a:pt x="2202081" y="11673"/>
                  </a:lnTo>
                  <a:lnTo>
                    <a:pt x="2249564" y="25149"/>
                  </a:lnTo>
                  <a:lnTo>
                    <a:pt x="2315731" y="54930"/>
                  </a:lnTo>
                  <a:lnTo>
                    <a:pt x="2370468" y="94237"/>
                  </a:lnTo>
                  <a:lnTo>
                    <a:pt x="2406976" y="68314"/>
                  </a:lnTo>
                  <a:lnTo>
                    <a:pt x="2447234" y="46513"/>
                  </a:lnTo>
                  <a:lnTo>
                    <a:pt x="2490596" y="28872"/>
                  </a:lnTo>
                  <a:lnTo>
                    <a:pt x="2536415" y="15426"/>
                  </a:lnTo>
                  <a:lnTo>
                    <a:pt x="2584043" y="6214"/>
                  </a:lnTo>
                  <a:lnTo>
                    <a:pt x="2632834" y="1273"/>
                  </a:lnTo>
                  <a:lnTo>
                    <a:pt x="2682141" y="639"/>
                  </a:lnTo>
                  <a:lnTo>
                    <a:pt x="2731318" y="4349"/>
                  </a:lnTo>
                  <a:lnTo>
                    <a:pt x="2779716" y="12441"/>
                  </a:lnTo>
                  <a:lnTo>
                    <a:pt x="2826689" y="24951"/>
                  </a:lnTo>
                  <a:lnTo>
                    <a:pt x="2871591" y="41917"/>
                  </a:lnTo>
                  <a:lnTo>
                    <a:pt x="2913774" y="63376"/>
                  </a:lnTo>
                  <a:lnTo>
                    <a:pt x="2960707" y="95971"/>
                  </a:lnTo>
                  <a:lnTo>
                    <a:pt x="2998531" y="133353"/>
                  </a:lnTo>
                  <a:lnTo>
                    <a:pt x="3026520" y="174640"/>
                  </a:lnTo>
                  <a:lnTo>
                    <a:pt x="3043949" y="218951"/>
                  </a:lnTo>
                  <a:lnTo>
                    <a:pt x="3098352" y="231984"/>
                  </a:lnTo>
                  <a:lnTo>
                    <a:pt x="3148548" y="249526"/>
                  </a:lnTo>
                  <a:lnTo>
                    <a:pt x="3194182" y="271148"/>
                  </a:lnTo>
                  <a:lnTo>
                    <a:pt x="3234901" y="296421"/>
                  </a:lnTo>
                  <a:lnTo>
                    <a:pt x="3270349" y="324917"/>
                  </a:lnTo>
                  <a:lnTo>
                    <a:pt x="3300172" y="356206"/>
                  </a:lnTo>
                  <a:lnTo>
                    <a:pt x="3324015" y="389861"/>
                  </a:lnTo>
                  <a:lnTo>
                    <a:pt x="3341524" y="425453"/>
                  </a:lnTo>
                  <a:lnTo>
                    <a:pt x="3352345" y="462553"/>
                  </a:lnTo>
                  <a:lnTo>
                    <a:pt x="3356122" y="500732"/>
                  </a:lnTo>
                  <a:lnTo>
                    <a:pt x="3352502" y="539562"/>
                  </a:lnTo>
                  <a:lnTo>
                    <a:pt x="3341129" y="578615"/>
                  </a:lnTo>
                  <a:lnTo>
                    <a:pt x="3321698" y="617096"/>
                  </a:lnTo>
                  <a:lnTo>
                    <a:pt x="3354899" y="650520"/>
                  </a:lnTo>
                  <a:lnTo>
                    <a:pt x="3382153" y="685506"/>
                  </a:lnTo>
                  <a:lnTo>
                    <a:pt x="3403521" y="721737"/>
                  </a:lnTo>
                  <a:lnTo>
                    <a:pt x="3419062" y="758894"/>
                  </a:lnTo>
                  <a:lnTo>
                    <a:pt x="3428839" y="796660"/>
                  </a:lnTo>
                  <a:lnTo>
                    <a:pt x="3432912" y="834717"/>
                  </a:lnTo>
                  <a:lnTo>
                    <a:pt x="3431340" y="872748"/>
                  </a:lnTo>
                  <a:lnTo>
                    <a:pt x="3424187" y="910435"/>
                  </a:lnTo>
                  <a:lnTo>
                    <a:pt x="3411511" y="947460"/>
                  </a:lnTo>
                  <a:lnTo>
                    <a:pt x="3393373" y="983505"/>
                  </a:lnTo>
                  <a:lnTo>
                    <a:pt x="3369835" y="1018253"/>
                  </a:lnTo>
                  <a:lnTo>
                    <a:pt x="3340958" y="1051387"/>
                  </a:lnTo>
                  <a:lnTo>
                    <a:pt x="3306801" y="1082588"/>
                  </a:lnTo>
                  <a:lnTo>
                    <a:pt x="3267425" y="1111540"/>
                  </a:lnTo>
                  <a:lnTo>
                    <a:pt x="3222892" y="1137923"/>
                  </a:lnTo>
                  <a:lnTo>
                    <a:pt x="3177331" y="1159637"/>
                  </a:lnTo>
                  <a:lnTo>
                    <a:pt x="3129002" y="1177919"/>
                  </a:lnTo>
                  <a:lnTo>
                    <a:pt x="3078307" y="1192659"/>
                  </a:lnTo>
                  <a:lnTo>
                    <a:pt x="3025650" y="1203748"/>
                  </a:lnTo>
                  <a:lnTo>
                    <a:pt x="2971432" y="1211075"/>
                  </a:lnTo>
                  <a:lnTo>
                    <a:pt x="2967392" y="1250805"/>
                  </a:lnTo>
                  <a:lnTo>
                    <a:pt x="2956500" y="1289028"/>
                  </a:lnTo>
                  <a:lnTo>
                    <a:pt x="2939189" y="1325447"/>
                  </a:lnTo>
                  <a:lnTo>
                    <a:pt x="2915894" y="1359767"/>
                  </a:lnTo>
                  <a:lnTo>
                    <a:pt x="2887048" y="1391695"/>
                  </a:lnTo>
                  <a:lnTo>
                    <a:pt x="2853085" y="1420933"/>
                  </a:lnTo>
                  <a:lnTo>
                    <a:pt x="2814439" y="1447188"/>
                  </a:lnTo>
                  <a:lnTo>
                    <a:pt x="2771543" y="1470164"/>
                  </a:lnTo>
                  <a:lnTo>
                    <a:pt x="2724833" y="1489565"/>
                  </a:lnTo>
                  <a:lnTo>
                    <a:pt x="2674741" y="1505098"/>
                  </a:lnTo>
                  <a:lnTo>
                    <a:pt x="2621702" y="1516465"/>
                  </a:lnTo>
                  <a:lnTo>
                    <a:pt x="2566149" y="1523374"/>
                  </a:lnTo>
                  <a:lnTo>
                    <a:pt x="2508517" y="1525527"/>
                  </a:lnTo>
                  <a:lnTo>
                    <a:pt x="2457980" y="1523301"/>
                  </a:lnTo>
                  <a:lnTo>
                    <a:pt x="2408321" y="1517289"/>
                  </a:lnTo>
                  <a:lnTo>
                    <a:pt x="2359991" y="1507577"/>
                  </a:lnTo>
                  <a:lnTo>
                    <a:pt x="2313441" y="1494250"/>
                  </a:lnTo>
                  <a:lnTo>
                    <a:pt x="2269122" y="1477394"/>
                  </a:lnTo>
                  <a:lnTo>
                    <a:pt x="2250581" y="1513165"/>
                  </a:lnTo>
                  <a:lnTo>
                    <a:pt x="2227374" y="1546814"/>
                  </a:lnTo>
                  <a:lnTo>
                    <a:pt x="2199840" y="1578215"/>
                  </a:lnTo>
                  <a:lnTo>
                    <a:pt x="2168312" y="1607245"/>
                  </a:lnTo>
                  <a:lnTo>
                    <a:pt x="2133128" y="1633779"/>
                  </a:lnTo>
                  <a:lnTo>
                    <a:pt x="2094623" y="1657691"/>
                  </a:lnTo>
                  <a:lnTo>
                    <a:pt x="2053133" y="1678857"/>
                  </a:lnTo>
                  <a:lnTo>
                    <a:pt x="2008994" y="1697152"/>
                  </a:lnTo>
                  <a:lnTo>
                    <a:pt x="1962543" y="1712450"/>
                  </a:lnTo>
                  <a:lnTo>
                    <a:pt x="1914115" y="1724628"/>
                  </a:lnTo>
                  <a:lnTo>
                    <a:pt x="1864046" y="1733561"/>
                  </a:lnTo>
                  <a:lnTo>
                    <a:pt x="1812672" y="1739123"/>
                  </a:lnTo>
                  <a:lnTo>
                    <a:pt x="1760330" y="1741190"/>
                  </a:lnTo>
                  <a:lnTo>
                    <a:pt x="1707354" y="1739637"/>
                  </a:lnTo>
                  <a:lnTo>
                    <a:pt x="1654082" y="1734339"/>
                  </a:lnTo>
                  <a:lnTo>
                    <a:pt x="1600848" y="1725171"/>
                  </a:lnTo>
                  <a:lnTo>
                    <a:pt x="1550996" y="1712826"/>
                  </a:lnTo>
                  <a:lnTo>
                    <a:pt x="1503426" y="1697234"/>
                  </a:lnTo>
                  <a:lnTo>
                    <a:pt x="1458443" y="1678551"/>
                  </a:lnTo>
                  <a:lnTo>
                    <a:pt x="1416355" y="1656936"/>
                  </a:lnTo>
                  <a:lnTo>
                    <a:pt x="1377469" y="1632546"/>
                  </a:lnTo>
                  <a:lnTo>
                    <a:pt x="1342090" y="1605539"/>
                  </a:lnTo>
                  <a:lnTo>
                    <a:pt x="1310526" y="1576073"/>
                  </a:lnTo>
                  <a:lnTo>
                    <a:pt x="1264050" y="1593625"/>
                  </a:lnTo>
                  <a:lnTo>
                    <a:pt x="1216391" y="1608131"/>
                  </a:lnTo>
                  <a:lnTo>
                    <a:pt x="1167802" y="1619634"/>
                  </a:lnTo>
                  <a:lnTo>
                    <a:pt x="1118534" y="1628177"/>
                  </a:lnTo>
                  <a:lnTo>
                    <a:pt x="1068840" y="1633805"/>
                  </a:lnTo>
                  <a:lnTo>
                    <a:pt x="1018971" y="1636561"/>
                  </a:lnTo>
                  <a:lnTo>
                    <a:pt x="969182" y="1636489"/>
                  </a:lnTo>
                  <a:lnTo>
                    <a:pt x="919723" y="1633633"/>
                  </a:lnTo>
                  <a:lnTo>
                    <a:pt x="870847" y="1628035"/>
                  </a:lnTo>
                  <a:lnTo>
                    <a:pt x="822806" y="1619740"/>
                  </a:lnTo>
                  <a:lnTo>
                    <a:pt x="775853" y="1608791"/>
                  </a:lnTo>
                  <a:lnTo>
                    <a:pt x="730240" y="1595233"/>
                  </a:lnTo>
                  <a:lnTo>
                    <a:pt x="686219" y="1579108"/>
                  </a:lnTo>
                  <a:lnTo>
                    <a:pt x="644043" y="1560461"/>
                  </a:lnTo>
                  <a:lnTo>
                    <a:pt x="603963" y="1539334"/>
                  </a:lnTo>
                  <a:lnTo>
                    <a:pt x="566233" y="1515772"/>
                  </a:lnTo>
                  <a:lnTo>
                    <a:pt x="531104" y="1489819"/>
                  </a:lnTo>
                  <a:lnTo>
                    <a:pt x="498829" y="1461518"/>
                  </a:lnTo>
                  <a:lnTo>
                    <a:pt x="469659" y="1430912"/>
                  </a:lnTo>
                  <a:lnTo>
                    <a:pt x="467500" y="1428372"/>
                  </a:lnTo>
                  <a:lnTo>
                    <a:pt x="465341" y="1425832"/>
                  </a:lnTo>
                  <a:lnTo>
                    <a:pt x="463182" y="1423292"/>
                  </a:lnTo>
                  <a:lnTo>
                    <a:pt x="406892" y="1424705"/>
                  </a:lnTo>
                  <a:lnTo>
                    <a:pt x="352467" y="1420010"/>
                  </a:lnTo>
                  <a:lnTo>
                    <a:pt x="300698" y="1409639"/>
                  </a:lnTo>
                  <a:lnTo>
                    <a:pt x="252376" y="1394021"/>
                  </a:lnTo>
                  <a:lnTo>
                    <a:pt x="208293" y="1373587"/>
                  </a:lnTo>
                  <a:lnTo>
                    <a:pt x="169239" y="1348768"/>
                  </a:lnTo>
                  <a:lnTo>
                    <a:pt x="136005" y="1319995"/>
                  </a:lnTo>
                  <a:lnTo>
                    <a:pt x="109383" y="1287697"/>
                  </a:lnTo>
                  <a:lnTo>
                    <a:pt x="90162" y="1252305"/>
                  </a:lnTo>
                  <a:lnTo>
                    <a:pt x="79134" y="1214250"/>
                  </a:lnTo>
                  <a:lnTo>
                    <a:pt x="77388" y="1172563"/>
                  </a:lnTo>
                  <a:lnTo>
                    <a:pt x="86041" y="1131761"/>
                  </a:lnTo>
                  <a:lnTo>
                    <a:pt x="104673" y="1092726"/>
                  </a:lnTo>
                  <a:lnTo>
                    <a:pt x="132864" y="1056343"/>
                  </a:lnTo>
                  <a:lnTo>
                    <a:pt x="170193" y="1023496"/>
                  </a:lnTo>
                  <a:lnTo>
                    <a:pt x="124207" y="1001171"/>
                  </a:lnTo>
                  <a:lnTo>
                    <a:pt x="85021" y="974728"/>
                  </a:lnTo>
                  <a:lnTo>
                    <a:pt x="52889" y="944840"/>
                  </a:lnTo>
                  <a:lnTo>
                    <a:pt x="28067" y="912183"/>
                  </a:lnTo>
                  <a:lnTo>
                    <a:pt x="10808" y="877430"/>
                  </a:lnTo>
                  <a:lnTo>
                    <a:pt x="0" y="804335"/>
                  </a:lnTo>
                  <a:lnTo>
                    <a:pt x="6959" y="767342"/>
                  </a:lnTo>
                  <a:lnTo>
                    <a:pt x="22499" y="730951"/>
                  </a:lnTo>
                  <a:lnTo>
                    <a:pt x="46876" y="695836"/>
                  </a:lnTo>
                  <a:lnTo>
                    <a:pt x="77979" y="664857"/>
                  </a:lnTo>
                  <a:lnTo>
                    <a:pt x="115235" y="637957"/>
                  </a:lnTo>
                  <a:lnTo>
                    <a:pt x="157811" y="615508"/>
                  </a:lnTo>
                  <a:lnTo>
                    <a:pt x="204874" y="597886"/>
                  </a:lnTo>
                  <a:lnTo>
                    <a:pt x="255591" y="585464"/>
                  </a:lnTo>
                  <a:lnTo>
                    <a:pt x="309131" y="578615"/>
                  </a:lnTo>
                  <a:lnTo>
                    <a:pt x="311925" y="573154"/>
                  </a:lnTo>
                  <a:close/>
                </a:path>
              </a:pathLst>
            </a:custGeom>
            <a:ln w="12192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36509" y="3428492"/>
              <a:ext cx="205613" cy="21767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870953" y="1727962"/>
              <a:ext cx="3146425" cy="1807210"/>
            </a:xfrm>
            <a:custGeom>
              <a:avLst/>
              <a:gdLst/>
              <a:ahLst/>
              <a:cxnLst/>
              <a:rect l="l" t="t" r="r" b="b"/>
              <a:pathLst>
                <a:path w="3146425" h="1807210">
                  <a:moveTo>
                    <a:pt x="1106170" y="1661922"/>
                  </a:moveTo>
                  <a:lnTo>
                    <a:pt x="1098779" y="1707778"/>
                  </a:lnTo>
                  <a:lnTo>
                    <a:pt x="1078197" y="1747593"/>
                  </a:lnTo>
                  <a:lnTo>
                    <a:pt x="1046807" y="1778983"/>
                  </a:lnTo>
                  <a:lnTo>
                    <a:pt x="1006992" y="1799565"/>
                  </a:lnTo>
                  <a:lnTo>
                    <a:pt x="961136" y="1806955"/>
                  </a:lnTo>
                  <a:lnTo>
                    <a:pt x="915328" y="1799565"/>
                  </a:lnTo>
                  <a:lnTo>
                    <a:pt x="875519" y="1778983"/>
                  </a:lnTo>
                  <a:lnTo>
                    <a:pt x="844111" y="1747593"/>
                  </a:lnTo>
                  <a:lnTo>
                    <a:pt x="823504" y="1707778"/>
                  </a:lnTo>
                  <a:lnTo>
                    <a:pt x="816101" y="1661922"/>
                  </a:lnTo>
                  <a:lnTo>
                    <a:pt x="823504" y="1616114"/>
                  </a:lnTo>
                  <a:lnTo>
                    <a:pt x="844111" y="1576305"/>
                  </a:lnTo>
                  <a:lnTo>
                    <a:pt x="875519" y="1544897"/>
                  </a:lnTo>
                  <a:lnTo>
                    <a:pt x="915328" y="1524290"/>
                  </a:lnTo>
                  <a:lnTo>
                    <a:pt x="961136" y="1516888"/>
                  </a:lnTo>
                  <a:lnTo>
                    <a:pt x="1006992" y="1524290"/>
                  </a:lnTo>
                  <a:lnTo>
                    <a:pt x="1046807" y="1544897"/>
                  </a:lnTo>
                  <a:lnTo>
                    <a:pt x="1078197" y="1576305"/>
                  </a:lnTo>
                  <a:lnTo>
                    <a:pt x="1098779" y="1616114"/>
                  </a:lnTo>
                  <a:lnTo>
                    <a:pt x="1106170" y="1661922"/>
                  </a:lnTo>
                  <a:close/>
                </a:path>
                <a:path w="3146425" h="1807210">
                  <a:moveTo>
                    <a:pt x="201041" y="960374"/>
                  </a:moveTo>
                  <a:lnTo>
                    <a:pt x="148590" y="960443"/>
                  </a:lnTo>
                  <a:lnTo>
                    <a:pt x="96996" y="955024"/>
                  </a:lnTo>
                  <a:lnTo>
                    <a:pt x="47164" y="944246"/>
                  </a:lnTo>
                  <a:lnTo>
                    <a:pt x="0" y="928242"/>
                  </a:lnTo>
                </a:path>
                <a:path w="3146425" h="1807210">
                  <a:moveTo>
                    <a:pt x="378460" y="1311783"/>
                  </a:moveTo>
                  <a:lnTo>
                    <a:pt x="357064" y="1317113"/>
                  </a:lnTo>
                  <a:lnTo>
                    <a:pt x="335216" y="1321466"/>
                  </a:lnTo>
                  <a:lnTo>
                    <a:pt x="312987" y="1324820"/>
                  </a:lnTo>
                  <a:lnTo>
                    <a:pt x="290449" y="1327150"/>
                  </a:lnTo>
                </a:path>
                <a:path w="3146425" h="1807210">
                  <a:moveTo>
                    <a:pt x="1136523" y="1480565"/>
                  </a:moveTo>
                  <a:lnTo>
                    <a:pt x="1121263" y="1463807"/>
                  </a:lnTo>
                  <a:lnTo>
                    <a:pt x="1107313" y="1446514"/>
                  </a:lnTo>
                  <a:lnTo>
                    <a:pt x="1094696" y="1428720"/>
                  </a:lnTo>
                  <a:lnTo>
                    <a:pt x="1083437" y="1410462"/>
                  </a:lnTo>
                </a:path>
                <a:path w="3146425" h="1807210">
                  <a:moveTo>
                    <a:pt x="2116709" y="1305814"/>
                  </a:moveTo>
                  <a:lnTo>
                    <a:pt x="2113591" y="1325284"/>
                  </a:lnTo>
                  <a:lnTo>
                    <a:pt x="2109009" y="1344612"/>
                  </a:lnTo>
                  <a:lnTo>
                    <a:pt x="2102975" y="1363749"/>
                  </a:lnTo>
                  <a:lnTo>
                    <a:pt x="2095500" y="1382649"/>
                  </a:lnTo>
                </a:path>
                <a:path w="3146425" h="1807210">
                  <a:moveTo>
                    <a:pt x="2537587" y="830579"/>
                  </a:moveTo>
                  <a:lnTo>
                    <a:pt x="2588360" y="850495"/>
                  </a:lnTo>
                  <a:lnTo>
                    <a:pt x="2634440" y="874335"/>
                  </a:lnTo>
                  <a:lnTo>
                    <a:pt x="2675471" y="901704"/>
                  </a:lnTo>
                  <a:lnTo>
                    <a:pt x="2711095" y="932209"/>
                  </a:lnTo>
                  <a:lnTo>
                    <a:pt x="2740957" y="965456"/>
                  </a:lnTo>
                  <a:lnTo>
                    <a:pt x="2764700" y="1001051"/>
                  </a:lnTo>
                  <a:lnTo>
                    <a:pt x="2781968" y="1038599"/>
                  </a:lnTo>
                  <a:lnTo>
                    <a:pt x="2792403" y="1077707"/>
                  </a:lnTo>
                  <a:lnTo>
                    <a:pt x="2795651" y="1117980"/>
                  </a:lnTo>
                </a:path>
                <a:path w="3146425" h="1807210">
                  <a:moveTo>
                    <a:pt x="3146298" y="524383"/>
                  </a:moveTo>
                  <a:lnTo>
                    <a:pt x="3124463" y="554622"/>
                  </a:lnTo>
                  <a:lnTo>
                    <a:pt x="3097831" y="582850"/>
                  </a:lnTo>
                  <a:lnTo>
                    <a:pt x="3066698" y="608768"/>
                  </a:lnTo>
                  <a:lnTo>
                    <a:pt x="3031363" y="632078"/>
                  </a:lnTo>
                </a:path>
                <a:path w="3146425" h="1807210">
                  <a:moveTo>
                    <a:pt x="2870454" y="124333"/>
                  </a:moveTo>
                  <a:lnTo>
                    <a:pt x="2873335" y="136969"/>
                  </a:lnTo>
                  <a:lnTo>
                    <a:pt x="2875311" y="149701"/>
                  </a:lnTo>
                  <a:lnTo>
                    <a:pt x="2876383" y="162480"/>
                  </a:lnTo>
                  <a:lnTo>
                    <a:pt x="2876550" y="175260"/>
                  </a:lnTo>
                </a:path>
                <a:path w="3146425" h="1807210">
                  <a:moveTo>
                    <a:pt x="2136648" y="65024"/>
                  </a:moveTo>
                  <a:lnTo>
                    <a:pt x="2148782" y="47720"/>
                  </a:lnTo>
                  <a:lnTo>
                    <a:pt x="2162667" y="31083"/>
                  </a:lnTo>
                  <a:lnTo>
                    <a:pt x="2178242" y="15160"/>
                  </a:lnTo>
                  <a:lnTo>
                    <a:pt x="2195449" y="0"/>
                  </a:lnTo>
                </a:path>
                <a:path w="3146425" h="1807210">
                  <a:moveTo>
                    <a:pt x="1585976" y="95885"/>
                  </a:moveTo>
                  <a:lnTo>
                    <a:pt x="1591208" y="81436"/>
                  </a:lnTo>
                  <a:lnTo>
                    <a:pt x="1597739" y="67262"/>
                  </a:lnTo>
                  <a:lnTo>
                    <a:pt x="1605532" y="53397"/>
                  </a:lnTo>
                  <a:lnTo>
                    <a:pt x="1614551" y="39877"/>
                  </a:lnTo>
                </a:path>
                <a:path w="3146425" h="1807210">
                  <a:moveTo>
                    <a:pt x="939800" y="114935"/>
                  </a:moveTo>
                  <a:lnTo>
                    <a:pt x="967360" y="126857"/>
                  </a:lnTo>
                  <a:lnTo>
                    <a:pt x="993790" y="139922"/>
                  </a:lnTo>
                  <a:lnTo>
                    <a:pt x="1019006" y="154082"/>
                  </a:lnTo>
                  <a:lnTo>
                    <a:pt x="1042924" y="169290"/>
                  </a:lnTo>
                </a:path>
                <a:path w="3146425" h="1807210">
                  <a:moveTo>
                    <a:pt x="156082" y="541909"/>
                  </a:moveTo>
                  <a:lnTo>
                    <a:pt x="150391" y="527764"/>
                  </a:lnTo>
                  <a:lnTo>
                    <a:pt x="145510" y="513524"/>
                  </a:lnTo>
                  <a:lnTo>
                    <a:pt x="141438" y="499189"/>
                  </a:lnTo>
                  <a:lnTo>
                    <a:pt x="138175" y="484759"/>
                  </a:lnTo>
                </a:path>
              </a:pathLst>
            </a:custGeom>
            <a:ln w="12192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7308595" y="2024583"/>
            <a:ext cx="1965960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Hey! </a:t>
            </a:r>
            <a:r>
              <a:rPr dirty="0" sz="1800" spc="-15">
                <a:latin typeface="Calibri"/>
                <a:cs typeface="Calibri"/>
              </a:rPr>
              <a:t>Why</a:t>
            </a:r>
            <a:r>
              <a:rPr dirty="0" sz="1800" spc="-5">
                <a:latin typeface="Calibri"/>
                <a:cs typeface="Calibri"/>
              </a:rPr>
              <a:t> don’t</a:t>
            </a:r>
            <a:r>
              <a:rPr dirty="0" sz="1800" spc="-15">
                <a:latin typeface="Calibri"/>
                <a:cs typeface="Calibri"/>
              </a:rPr>
              <a:t> you 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use </a:t>
            </a:r>
            <a:r>
              <a:rPr dirty="0" sz="1800" spc="-15">
                <a:latin typeface="Calibri"/>
                <a:cs typeface="Calibri"/>
              </a:rPr>
              <a:t>Dropbox </a:t>
            </a:r>
            <a:r>
              <a:rPr dirty="0" sz="1800" spc="-10">
                <a:latin typeface="Calibri"/>
                <a:cs typeface="Calibri"/>
              </a:rPr>
              <a:t>to </a:t>
            </a:r>
            <a:r>
              <a:rPr dirty="0" sz="1800" spc="-15">
                <a:latin typeface="Calibri"/>
                <a:cs typeface="Calibri"/>
              </a:rPr>
              <a:t>store </a:t>
            </a:r>
            <a:r>
              <a:rPr dirty="0" sz="1800" spc="-39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your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files?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797795" y="4643628"/>
            <a:ext cx="2023872" cy="1588008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375920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PaaS</a:t>
            </a:r>
            <a:r>
              <a:rPr dirty="0" sz="2400" spc="-3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–</a:t>
            </a:r>
            <a:r>
              <a:rPr dirty="0" sz="2400" spc="-2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Platform</a:t>
            </a:r>
            <a:r>
              <a:rPr dirty="0" sz="2400" spc="-3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as</a:t>
            </a:r>
            <a:r>
              <a:rPr dirty="0" sz="2400" spc="-1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1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Service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5583" y="1720342"/>
            <a:ext cx="1859914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Times New Roman"/>
                <a:cs typeface="Times New Roman"/>
              </a:rPr>
              <a:t>PaaS</a:t>
            </a:r>
            <a:r>
              <a:rPr dirty="0" sz="2000" spc="-7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includes: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92783" y="2024837"/>
            <a:ext cx="5845810" cy="6369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69900" algn="l"/>
                <a:tab pos="2134235" algn="l"/>
                <a:tab pos="2885440" algn="l"/>
                <a:tab pos="3380740" algn="l"/>
                <a:tab pos="4447540" algn="l"/>
                <a:tab pos="5467350" algn="l"/>
              </a:tabLst>
            </a:pPr>
            <a:r>
              <a:rPr dirty="0" sz="2000">
                <a:latin typeface="Times New Roman"/>
                <a:cs typeface="Times New Roman"/>
              </a:rPr>
              <a:t>1.</a:t>
            </a:r>
            <a:r>
              <a:rPr dirty="0" sz="2000">
                <a:latin typeface="Times New Roman"/>
                <a:cs typeface="Times New Roman"/>
              </a:rPr>
              <a:t>	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15">
                <a:latin typeface="Times New Roman"/>
                <a:cs typeface="Times New Roman"/>
              </a:rPr>
              <a:t>f</a:t>
            </a:r>
            <a:r>
              <a:rPr dirty="0" sz="2000">
                <a:latin typeface="Times New Roman"/>
                <a:cs typeface="Times New Roman"/>
              </a:rPr>
              <a:t>r</a:t>
            </a:r>
            <a:r>
              <a:rPr dirty="0" sz="2000" spc="-10">
                <a:latin typeface="Times New Roman"/>
                <a:cs typeface="Times New Roman"/>
              </a:rPr>
              <a:t>a</a:t>
            </a:r>
            <a:r>
              <a:rPr dirty="0" sz="2000">
                <a:latin typeface="Times New Roman"/>
                <a:cs typeface="Times New Roman"/>
              </a:rPr>
              <a:t>s</a:t>
            </a:r>
            <a:r>
              <a:rPr dirty="0" sz="2000" spc="-10">
                <a:latin typeface="Times New Roman"/>
                <a:cs typeface="Times New Roman"/>
              </a:rPr>
              <a:t>t</a:t>
            </a:r>
            <a:r>
              <a:rPr dirty="0" sz="2000" spc="-10">
                <a:latin typeface="Times New Roman"/>
                <a:cs typeface="Times New Roman"/>
              </a:rPr>
              <a:t>r</a:t>
            </a:r>
            <a:r>
              <a:rPr dirty="0" sz="2000">
                <a:latin typeface="Times New Roman"/>
                <a:cs typeface="Times New Roman"/>
              </a:rPr>
              <a:t>uc</a:t>
            </a:r>
            <a:r>
              <a:rPr dirty="0" sz="2000" spc="-20">
                <a:latin typeface="Times New Roman"/>
                <a:cs typeface="Times New Roman"/>
              </a:rPr>
              <a:t>t</a:t>
            </a:r>
            <a:r>
              <a:rPr dirty="0" sz="2000" spc="-10">
                <a:latin typeface="Times New Roman"/>
                <a:cs typeface="Times New Roman"/>
              </a:rPr>
              <a:t>u</a:t>
            </a:r>
            <a:r>
              <a:rPr dirty="0" sz="2000">
                <a:latin typeface="Times New Roman"/>
                <a:cs typeface="Times New Roman"/>
              </a:rPr>
              <a:t>re</a:t>
            </a:r>
            <a:r>
              <a:rPr dirty="0" sz="2000">
                <a:latin typeface="Times New Roman"/>
                <a:cs typeface="Times New Roman"/>
              </a:rPr>
              <a:t>	</a:t>
            </a:r>
            <a:r>
              <a:rPr dirty="0" sz="2000" spc="-15">
                <a:latin typeface="Times New Roman"/>
                <a:cs typeface="Times New Roman"/>
              </a:rPr>
              <a:t>s</a:t>
            </a:r>
            <a:r>
              <a:rPr dirty="0" sz="2000">
                <a:latin typeface="Times New Roman"/>
                <a:cs typeface="Times New Roman"/>
              </a:rPr>
              <a:t>u</a:t>
            </a:r>
            <a:r>
              <a:rPr dirty="0" sz="2000" spc="-10">
                <a:latin typeface="Times New Roman"/>
                <a:cs typeface="Times New Roman"/>
              </a:rPr>
              <a:t>c</a:t>
            </a:r>
            <a:r>
              <a:rPr dirty="0" sz="2000">
                <a:latin typeface="Times New Roman"/>
                <a:cs typeface="Times New Roman"/>
              </a:rPr>
              <a:t>h</a:t>
            </a:r>
            <a:r>
              <a:rPr dirty="0" sz="2000">
                <a:latin typeface="Times New Roman"/>
                <a:cs typeface="Times New Roman"/>
              </a:rPr>
              <a:t>	</a:t>
            </a:r>
            <a:r>
              <a:rPr dirty="0" sz="2000" spc="-15">
                <a:latin typeface="Times New Roman"/>
                <a:cs typeface="Times New Roman"/>
              </a:rPr>
              <a:t>a</a:t>
            </a:r>
            <a:r>
              <a:rPr dirty="0" sz="2000">
                <a:latin typeface="Times New Roman"/>
                <a:cs typeface="Times New Roman"/>
              </a:rPr>
              <a:t>s</a:t>
            </a:r>
            <a:r>
              <a:rPr dirty="0" sz="2000">
                <a:latin typeface="Times New Roman"/>
                <a:cs typeface="Times New Roman"/>
              </a:rPr>
              <a:t>	</a:t>
            </a:r>
            <a:r>
              <a:rPr dirty="0" sz="2000">
                <a:latin typeface="Times New Roman"/>
                <a:cs typeface="Times New Roman"/>
              </a:rPr>
              <a:t>se</a:t>
            </a:r>
            <a:r>
              <a:rPr dirty="0" sz="2000" spc="-15">
                <a:latin typeface="Times New Roman"/>
                <a:cs typeface="Times New Roman"/>
              </a:rPr>
              <a:t>r</a:t>
            </a:r>
            <a:r>
              <a:rPr dirty="0" sz="2000">
                <a:latin typeface="Times New Roman"/>
                <a:cs typeface="Times New Roman"/>
              </a:rPr>
              <a:t>v</a:t>
            </a:r>
            <a:r>
              <a:rPr dirty="0" sz="2000" spc="-10">
                <a:latin typeface="Times New Roman"/>
                <a:cs typeface="Times New Roman"/>
              </a:rPr>
              <a:t>e</a:t>
            </a:r>
            <a:r>
              <a:rPr dirty="0" sz="2000">
                <a:latin typeface="Times New Roman"/>
                <a:cs typeface="Times New Roman"/>
              </a:rPr>
              <a:t>r</a:t>
            </a:r>
            <a:r>
              <a:rPr dirty="0" sz="2000" spc="-10">
                <a:latin typeface="Times New Roman"/>
                <a:cs typeface="Times New Roman"/>
              </a:rPr>
              <a:t>s</a:t>
            </a:r>
            <a:r>
              <a:rPr dirty="0" sz="2000">
                <a:latin typeface="Times New Roman"/>
                <a:cs typeface="Times New Roman"/>
              </a:rPr>
              <a:t>,</a:t>
            </a:r>
            <a:r>
              <a:rPr dirty="0" sz="2000">
                <a:latin typeface="Times New Roman"/>
                <a:cs typeface="Times New Roman"/>
              </a:rPr>
              <a:t>	</a:t>
            </a:r>
            <a:r>
              <a:rPr dirty="0" sz="2000">
                <a:latin typeface="Times New Roman"/>
                <a:cs typeface="Times New Roman"/>
              </a:rPr>
              <a:t>s</a:t>
            </a:r>
            <a:r>
              <a:rPr dirty="0" sz="2000" spc="-10">
                <a:latin typeface="Times New Roman"/>
                <a:cs typeface="Times New Roman"/>
              </a:rPr>
              <a:t>t</a:t>
            </a:r>
            <a:r>
              <a:rPr dirty="0" sz="2000" spc="-10">
                <a:latin typeface="Times New Roman"/>
                <a:cs typeface="Times New Roman"/>
              </a:rPr>
              <a:t>o</a:t>
            </a:r>
            <a:r>
              <a:rPr dirty="0" sz="2000">
                <a:latin typeface="Times New Roman"/>
                <a:cs typeface="Times New Roman"/>
              </a:rPr>
              <a:t>r</a:t>
            </a:r>
            <a:r>
              <a:rPr dirty="0" sz="2000" spc="-10">
                <a:latin typeface="Times New Roman"/>
                <a:cs typeface="Times New Roman"/>
              </a:rPr>
              <a:t>a</a:t>
            </a:r>
            <a:r>
              <a:rPr dirty="0" sz="2000">
                <a:latin typeface="Times New Roman"/>
                <a:cs typeface="Times New Roman"/>
              </a:rPr>
              <a:t>ge</a:t>
            </a:r>
            <a:r>
              <a:rPr dirty="0" sz="2000">
                <a:latin typeface="Times New Roman"/>
                <a:cs typeface="Times New Roman"/>
              </a:rPr>
              <a:t>	</a:t>
            </a:r>
            <a:r>
              <a:rPr dirty="0" sz="2000" spc="-15">
                <a:latin typeface="Times New Roman"/>
                <a:cs typeface="Times New Roman"/>
              </a:rPr>
              <a:t>a</a:t>
            </a:r>
            <a:r>
              <a:rPr dirty="0" sz="2000" spc="-10">
                <a:latin typeface="Times New Roman"/>
                <a:cs typeface="Times New Roman"/>
              </a:rPr>
              <a:t>n</a:t>
            </a:r>
            <a:r>
              <a:rPr dirty="0" sz="2000">
                <a:latin typeface="Times New Roman"/>
                <a:cs typeface="Times New Roman"/>
              </a:rPr>
              <a:t>d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Times New Roman"/>
                <a:cs typeface="Times New Roman"/>
              </a:rPr>
              <a:t>networking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92783" y="2635123"/>
            <a:ext cx="5845810" cy="1855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105"/>
              </a:spcBef>
              <a:buAutoNum type="arabicPeriod" startAt="2"/>
              <a:tabLst>
                <a:tab pos="469900" algn="l"/>
                <a:tab pos="470534" algn="l"/>
              </a:tabLst>
            </a:pPr>
            <a:r>
              <a:rPr dirty="0" sz="2000">
                <a:latin typeface="Times New Roman"/>
                <a:cs typeface="Times New Roman"/>
              </a:rPr>
              <a:t>Middleware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(such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IIS,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 spc="-25">
                <a:latin typeface="Times New Roman"/>
                <a:cs typeface="Times New Roman"/>
              </a:rPr>
              <a:t>Tomcat,</a:t>
            </a:r>
            <a:r>
              <a:rPr dirty="0" sz="2000">
                <a:latin typeface="Times New Roman"/>
                <a:cs typeface="Times New Roman"/>
              </a:rPr>
              <a:t> Caching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Services)</a:t>
            </a:r>
            <a:endParaRPr sz="200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buAutoNum type="arabicPeriod" startAt="2"/>
              <a:tabLst>
                <a:tab pos="469900" algn="l"/>
                <a:tab pos="470534" algn="l"/>
              </a:tabLst>
            </a:pPr>
            <a:r>
              <a:rPr dirty="0" sz="2000">
                <a:latin typeface="Times New Roman"/>
                <a:cs typeface="Times New Roman"/>
              </a:rPr>
              <a:t>Development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tools</a:t>
            </a:r>
            <a:endParaRPr sz="200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buAutoNum type="arabicPeriod" startAt="2"/>
              <a:tabLst>
                <a:tab pos="469900" algn="l"/>
                <a:tab pos="470534" algn="l"/>
              </a:tabLst>
            </a:pPr>
            <a:r>
              <a:rPr dirty="0" sz="2000">
                <a:latin typeface="Times New Roman"/>
                <a:cs typeface="Times New Roman"/>
              </a:rPr>
              <a:t>Business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Intelligence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(BI)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services</a:t>
            </a:r>
            <a:endParaRPr sz="2000">
              <a:latin typeface="Times New Roman"/>
              <a:cs typeface="Times New Roman"/>
            </a:endParaRPr>
          </a:p>
          <a:p>
            <a:pPr marL="469900" marR="5080" indent="-457834">
              <a:lnSpc>
                <a:spcPct val="100000"/>
              </a:lnSpc>
              <a:buAutoNum type="arabicPeriod" startAt="2"/>
              <a:tabLst>
                <a:tab pos="469900" algn="l"/>
                <a:tab pos="470534" algn="l"/>
              </a:tabLst>
            </a:pPr>
            <a:r>
              <a:rPr dirty="0" sz="2000" spc="-5">
                <a:latin typeface="Times New Roman"/>
                <a:cs typeface="Times New Roman"/>
              </a:rPr>
              <a:t>Database management systems </a:t>
            </a:r>
            <a:r>
              <a:rPr dirty="0" sz="2000">
                <a:latin typeface="Times New Roman"/>
                <a:cs typeface="Times New Roman"/>
              </a:rPr>
              <a:t>(SQL </a:t>
            </a:r>
            <a:r>
              <a:rPr dirty="0" sz="2000" spc="-15">
                <a:latin typeface="Times New Roman"/>
                <a:cs typeface="Times New Roman"/>
              </a:rPr>
              <a:t>Server, </a:t>
            </a:r>
            <a:r>
              <a:rPr dirty="0" sz="2000">
                <a:latin typeface="Times New Roman"/>
                <a:cs typeface="Times New Roman"/>
              </a:rPr>
              <a:t>Oracle,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MySQL)</a:t>
            </a:r>
            <a:endParaRPr sz="200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buAutoNum type="arabicPeriod" startAt="2"/>
              <a:tabLst>
                <a:tab pos="469900" algn="l"/>
                <a:tab pos="470534" algn="l"/>
              </a:tabLst>
            </a:pPr>
            <a:r>
              <a:rPr dirty="0" sz="2000" spc="-5">
                <a:latin typeface="Times New Roman"/>
                <a:cs typeface="Times New Roman"/>
              </a:rPr>
              <a:t>Runtime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(JRE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.NET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Framework)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5583" y="4768977"/>
            <a:ext cx="6300470" cy="9410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Times New Roman"/>
                <a:cs typeface="Times New Roman"/>
              </a:rPr>
              <a:t>PaaS</a:t>
            </a:r>
            <a:r>
              <a:rPr dirty="0" sz="2000" spc="1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is</a:t>
            </a:r>
            <a:r>
              <a:rPr dirty="0" sz="2000" spc="8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designed</a:t>
            </a:r>
            <a:r>
              <a:rPr dirty="0" sz="2000" spc="11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to</a:t>
            </a:r>
            <a:r>
              <a:rPr dirty="0" sz="2000" spc="10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support</a:t>
            </a:r>
            <a:r>
              <a:rPr dirty="0" sz="2000" spc="1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the</a:t>
            </a:r>
            <a:r>
              <a:rPr dirty="0" sz="2000" spc="10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complete</a:t>
            </a:r>
            <a:r>
              <a:rPr dirty="0" sz="2000" spc="8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web</a:t>
            </a:r>
            <a:r>
              <a:rPr dirty="0" sz="2000" spc="10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application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lifecycle: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Times New Roman"/>
                <a:cs typeface="Times New Roman"/>
              </a:rPr>
              <a:t>Building,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 spc="-20">
                <a:latin typeface="Times New Roman"/>
                <a:cs typeface="Times New Roman"/>
              </a:rPr>
              <a:t>Testing,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Deploying,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Managing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 Updating.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1464" y="1502663"/>
            <a:ext cx="4797552" cy="450799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240139" y="3572636"/>
            <a:ext cx="6794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75" b="1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AAS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65</a:t>
            </a:fld>
          </a:p>
        </p:txBody>
      </p:sp>
      <p:sp>
        <p:nvSpPr>
          <p:cNvPr id="10" name="object 10"/>
          <p:cNvSpPr txBox="1"/>
          <p:nvPr/>
        </p:nvSpPr>
        <p:spPr>
          <a:xfrm>
            <a:off x="9175495" y="1931873"/>
            <a:ext cx="836930" cy="5137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FFFFFF"/>
                </a:solidFill>
                <a:latin typeface="Times New Roman"/>
                <a:cs typeface="Times New Roman"/>
              </a:rPr>
              <a:t>Operating</a:t>
            </a:r>
            <a:endParaRPr sz="1600">
              <a:latin typeface="Times New Roman"/>
              <a:cs typeface="Times New Roman"/>
            </a:endParaRPr>
          </a:p>
          <a:p>
            <a:pPr marL="121920">
              <a:lnSpc>
                <a:spcPct val="100000"/>
              </a:lnSpc>
              <a:spcBef>
                <a:spcPts val="5"/>
              </a:spcBef>
            </a:pPr>
            <a:r>
              <a:rPr dirty="0" sz="1600" spc="-5">
                <a:solidFill>
                  <a:srgbClr val="FFFFFF"/>
                </a:solidFill>
                <a:latin typeface="Times New Roman"/>
                <a:cs typeface="Times New Roman"/>
              </a:rPr>
              <a:t>System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811002" y="3654933"/>
            <a:ext cx="76898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FFFFFF"/>
                </a:solidFill>
                <a:latin typeface="Times New Roman"/>
                <a:cs typeface="Times New Roman"/>
              </a:rPr>
              <a:t>Databa</a:t>
            </a:r>
            <a:r>
              <a:rPr dirty="0" sz="160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z="1600" spc="-5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43978" y="3639692"/>
            <a:ext cx="88836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Mi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ddl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w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are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70923" y="5087873"/>
            <a:ext cx="8464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590" marR="5080" indent="-9525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elop</a:t>
            </a:r>
            <a:r>
              <a:rPr dirty="0" sz="1400" spc="-25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e  nt</a:t>
            </a:r>
            <a:r>
              <a:rPr dirty="0" sz="14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Pl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atf</a:t>
            </a:r>
            <a:r>
              <a:rPr dirty="0" sz="1400" spc="5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dirty="0" sz="1400" spc="-15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12948" y="1722120"/>
            <a:ext cx="6015228" cy="463448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178117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IaaS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vs.</a:t>
            </a:r>
            <a:r>
              <a:rPr dirty="0" sz="2400" spc="-4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PaaS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65</a:t>
            </a:fld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56373" y="1890648"/>
          <a:ext cx="9923145" cy="45065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25060"/>
                <a:gridCol w="4987924"/>
              </a:tblGrid>
              <a:tr h="39128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dirty="0" sz="1800" spc="-5" b="1">
                          <a:latin typeface="Times New Roman"/>
                          <a:cs typeface="Times New Roman"/>
                        </a:rPr>
                        <a:t>IaaS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080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dirty="0" sz="1800" spc="-5" b="1">
                          <a:latin typeface="Times New Roman"/>
                          <a:cs typeface="Times New Roman"/>
                        </a:rPr>
                        <a:t>PaaS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0800">
                    <a:solidFill>
                      <a:srgbClr val="FFC000"/>
                    </a:solidFill>
                  </a:tcPr>
                </a:tc>
              </a:tr>
              <a:tr h="1459865">
                <a:tc>
                  <a:txBody>
                    <a:bodyPr/>
                    <a:lstStyle/>
                    <a:p>
                      <a:pPr marL="91440" marR="126364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IaaS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refers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cloud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service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model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that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provides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on-demand infrastructure services to the 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customer. 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The infrastructure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may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refer to rentable resources 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such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as computation 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power,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storage,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load-balancer,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so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 on.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5560">
                    <a:lnL w="6350">
                      <a:solidFill>
                        <a:srgbClr val="FFC000"/>
                      </a:solidFill>
                      <a:prstDash val="solid"/>
                    </a:lnL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3189" marR="36830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Platform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as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service (PaaS) is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 complete 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development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and deployment</a:t>
                      </a:r>
                      <a:r>
                        <a:rPr dirty="0" sz="18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environment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in the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cloud. It includes infrastructure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as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well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as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 middleware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development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tools and database 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management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systems.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5560">
                    <a:lnR w="6350">
                      <a:solidFill>
                        <a:srgbClr val="FFC000"/>
                      </a:solidFill>
                      <a:prstDash val="solid"/>
                    </a:lnR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1188720">
                <a:tc>
                  <a:txBody>
                    <a:bodyPr/>
                    <a:lstStyle/>
                    <a:p>
                      <a:pPr marL="91440" marR="1155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The IaaS provider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is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responsible for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managing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 physical</a:t>
                      </a:r>
                      <a:r>
                        <a:rPr dirty="0" sz="1800" spc="-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resources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such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as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servers,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networking,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dirty="0" sz="1800" spc="-43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storage. 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Virtualization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and operating system are 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also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managed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by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 the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provider.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873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3189" marR="15113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In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PaaS model,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the application and data are 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managed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by the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user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whereas the physical 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components,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middleware,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operating system, </a:t>
                      </a:r>
                      <a:r>
                        <a:rPr dirty="0" sz="18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databases,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runtime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 are handled by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provider.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8735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146302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Examples</a:t>
                      </a:r>
                      <a:r>
                        <a:rPr dirty="0" sz="1800" spc="-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include: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377825" indent="-287020">
                        <a:lnSpc>
                          <a:spcPct val="100000"/>
                        </a:lnSpc>
                        <a:buFont typeface="Arial MT"/>
                        <a:buChar char="•"/>
                        <a:tabLst>
                          <a:tab pos="377825" algn="l"/>
                          <a:tab pos="378460" algn="l"/>
                        </a:tabLst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Amazon</a:t>
                      </a:r>
                      <a:r>
                        <a:rPr dirty="0" sz="18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EC2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377825" indent="-287020">
                        <a:lnSpc>
                          <a:spcPct val="100000"/>
                        </a:lnSpc>
                        <a:buFont typeface="Arial MT"/>
                        <a:buChar char="•"/>
                        <a:tabLst>
                          <a:tab pos="377825" algn="l"/>
                          <a:tab pos="378460" algn="l"/>
                        </a:tabLst>
                      </a:pPr>
                      <a:r>
                        <a:rPr dirty="0" sz="1800" spc="-80">
                          <a:latin typeface="Times New Roman"/>
                          <a:cs typeface="Times New Roman"/>
                        </a:rPr>
                        <a:t>W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indows</a:t>
                      </a:r>
                      <a:r>
                        <a:rPr dirty="0" sz="1800" spc="-9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Azure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377825" indent="-287020">
                        <a:lnSpc>
                          <a:spcPct val="100000"/>
                        </a:lnSpc>
                        <a:buFont typeface="Arial MT"/>
                        <a:buChar char="•"/>
                        <a:tabLst>
                          <a:tab pos="377825" algn="l"/>
                          <a:tab pos="378460" algn="l"/>
                        </a:tabLst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Rackspace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377825" indent="-287020">
                        <a:lnSpc>
                          <a:spcPct val="100000"/>
                        </a:lnSpc>
                        <a:buFont typeface="Arial MT"/>
                        <a:buChar char="•"/>
                        <a:tabLst>
                          <a:tab pos="377825" algn="l"/>
                          <a:tab pos="378460" algn="l"/>
                        </a:tabLst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Google</a:t>
                      </a:r>
                      <a:r>
                        <a:rPr dirty="0" sz="1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Compute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Engine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9369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Examples</a:t>
                      </a:r>
                      <a:r>
                        <a:rPr dirty="0" sz="1800" spc="-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include: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410209" indent="-287655">
                        <a:lnSpc>
                          <a:spcPct val="100000"/>
                        </a:lnSpc>
                        <a:buFont typeface="Arial MT"/>
                        <a:buChar char="•"/>
                        <a:tabLst>
                          <a:tab pos="410209" algn="l"/>
                          <a:tab pos="410845" algn="l"/>
                        </a:tabLst>
                      </a:pPr>
                      <a:r>
                        <a:rPr dirty="0" sz="1800" spc="-80">
                          <a:latin typeface="Times New Roman"/>
                          <a:cs typeface="Times New Roman"/>
                        </a:rPr>
                        <a:t>W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indows</a:t>
                      </a:r>
                      <a:r>
                        <a:rPr dirty="0" sz="1800" spc="-9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Azure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410209" indent="-287655">
                        <a:lnSpc>
                          <a:spcPct val="100000"/>
                        </a:lnSpc>
                        <a:buFont typeface="Arial MT"/>
                        <a:buChar char="•"/>
                        <a:tabLst>
                          <a:tab pos="410209" algn="l"/>
                          <a:tab pos="410845" algn="l"/>
                        </a:tabLst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Force.com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410209" indent="-287655">
                        <a:lnSpc>
                          <a:spcPct val="100000"/>
                        </a:lnSpc>
                        <a:buFont typeface="Arial MT"/>
                        <a:buChar char="•"/>
                        <a:tabLst>
                          <a:tab pos="410209" algn="l"/>
                          <a:tab pos="410845" algn="l"/>
                        </a:tabLst>
                      </a:pPr>
                      <a:r>
                        <a:rPr dirty="0" sz="1800" spc="-5">
                          <a:latin typeface="Times New Roman"/>
                          <a:cs typeface="Times New Roman"/>
                        </a:rPr>
                        <a:t>NETSUITE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410209" indent="-287655">
                        <a:lnSpc>
                          <a:spcPct val="100000"/>
                        </a:lnSpc>
                        <a:buFont typeface="Arial MT"/>
                        <a:buChar char="•"/>
                        <a:tabLst>
                          <a:tab pos="410209" algn="l"/>
                          <a:tab pos="410845" algn="l"/>
                        </a:tabLst>
                      </a:pPr>
                      <a:r>
                        <a:rPr dirty="0" sz="1800" spc="-55">
                          <a:latin typeface="Times New Roman"/>
                          <a:cs typeface="Times New Roman"/>
                        </a:rPr>
                        <a:t>AT&amp;T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9369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9860" y="1225296"/>
            <a:ext cx="707136" cy="52273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45668" y="1143457"/>
            <a:ext cx="178117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IaaS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vs.</a:t>
            </a:r>
            <a:r>
              <a:rPr dirty="0" sz="2400" spc="-4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PaaS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65</a:t>
            </a:fld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5680710" cy="21278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Platform</a:t>
            </a:r>
            <a:r>
              <a:rPr dirty="0" sz="2400" spc="-3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as</a:t>
            </a:r>
            <a:r>
              <a:rPr dirty="0" sz="2400" spc="-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Service</a:t>
            </a:r>
            <a:r>
              <a:rPr dirty="0" sz="2400" spc="-2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–</a:t>
            </a:r>
            <a:r>
              <a:rPr dirty="0" sz="2400" spc="-1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Some</a:t>
            </a:r>
            <a:r>
              <a:rPr dirty="0" sz="2400" spc="-2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examples</a:t>
            </a:r>
            <a:r>
              <a:rPr dirty="0" sz="2400" spc="-20" b="1">
                <a:latin typeface="Times New Roman"/>
                <a:cs typeface="Times New Roman"/>
              </a:rPr>
              <a:t> </a:t>
            </a:r>
            <a:r>
              <a:rPr dirty="0" sz="2400" spc="-15" b="1">
                <a:latin typeface="Times New Roman"/>
                <a:cs typeface="Times New Roman"/>
              </a:rPr>
              <a:t>are:</a:t>
            </a:r>
            <a:endParaRPr sz="240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spcBef>
                <a:spcPts val="1664"/>
              </a:spcBef>
              <a:buFont typeface="Arial MT"/>
              <a:buChar char="•"/>
              <a:tabLst>
                <a:tab pos="670560" algn="l"/>
                <a:tab pos="671195" algn="l"/>
              </a:tabLst>
            </a:pPr>
            <a:r>
              <a:rPr dirty="0" sz="2000" b="1">
                <a:latin typeface="Times New Roman"/>
                <a:cs typeface="Times New Roman"/>
              </a:rPr>
              <a:t>NetSuite</a:t>
            </a:r>
            <a:endParaRPr sz="200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buFont typeface="Arial MT"/>
              <a:buChar char="•"/>
              <a:tabLst>
                <a:tab pos="670560" algn="l"/>
                <a:tab pos="671195" algn="l"/>
              </a:tabLst>
            </a:pPr>
            <a:r>
              <a:rPr dirty="0" sz="2000" spc="-35" b="1">
                <a:latin typeface="Times New Roman"/>
                <a:cs typeface="Times New Roman"/>
              </a:rPr>
              <a:t>W</a:t>
            </a:r>
            <a:r>
              <a:rPr dirty="0" sz="2000" b="1">
                <a:latin typeface="Times New Roman"/>
                <a:cs typeface="Times New Roman"/>
              </a:rPr>
              <a:t>indo</a:t>
            </a:r>
            <a:r>
              <a:rPr dirty="0" sz="2000" spc="-10" b="1">
                <a:latin typeface="Times New Roman"/>
                <a:cs typeface="Times New Roman"/>
              </a:rPr>
              <a:t>w</a:t>
            </a:r>
            <a:r>
              <a:rPr dirty="0" sz="2000" b="1">
                <a:latin typeface="Times New Roman"/>
                <a:cs typeface="Times New Roman"/>
              </a:rPr>
              <a:t>s</a:t>
            </a:r>
            <a:r>
              <a:rPr dirty="0" sz="2000" spc="-13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</a:t>
            </a:r>
            <a:r>
              <a:rPr dirty="0" sz="2000" spc="-15" b="1">
                <a:latin typeface="Times New Roman"/>
                <a:cs typeface="Times New Roman"/>
              </a:rPr>
              <a:t>z</a:t>
            </a:r>
            <a:r>
              <a:rPr dirty="0" sz="2000" b="1">
                <a:latin typeface="Times New Roman"/>
                <a:cs typeface="Times New Roman"/>
              </a:rPr>
              <a:t>u</a:t>
            </a:r>
            <a:r>
              <a:rPr dirty="0" sz="2000" spc="-40" b="1">
                <a:latin typeface="Times New Roman"/>
                <a:cs typeface="Times New Roman"/>
              </a:rPr>
              <a:t>r</a:t>
            </a:r>
            <a:r>
              <a:rPr dirty="0" sz="2000" b="1">
                <a:latin typeface="Times New Roman"/>
                <a:cs typeface="Times New Roman"/>
              </a:rPr>
              <a:t>e</a:t>
            </a:r>
            <a:endParaRPr sz="200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670560" algn="l"/>
                <a:tab pos="671195" algn="l"/>
              </a:tabLst>
            </a:pPr>
            <a:r>
              <a:rPr dirty="0" sz="2000" b="1">
                <a:latin typeface="Times New Roman"/>
                <a:cs typeface="Times New Roman"/>
              </a:rPr>
              <a:t>Rackspace</a:t>
            </a:r>
            <a:endParaRPr sz="200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buFont typeface="Arial MT"/>
              <a:buChar char="•"/>
              <a:tabLst>
                <a:tab pos="670560" algn="l"/>
                <a:tab pos="671195" algn="l"/>
              </a:tabLst>
            </a:pPr>
            <a:r>
              <a:rPr dirty="0" sz="2000" b="1">
                <a:latin typeface="Times New Roman"/>
                <a:cs typeface="Times New Roman"/>
              </a:rPr>
              <a:t>Goo</a:t>
            </a:r>
            <a:r>
              <a:rPr dirty="0" sz="2000" spc="10" b="1">
                <a:latin typeface="Times New Roman"/>
                <a:cs typeface="Times New Roman"/>
              </a:rPr>
              <a:t>g</a:t>
            </a:r>
            <a:r>
              <a:rPr dirty="0" sz="2000" b="1">
                <a:latin typeface="Times New Roman"/>
                <a:cs typeface="Times New Roman"/>
              </a:rPr>
              <a:t>le</a:t>
            </a:r>
            <a:r>
              <a:rPr dirty="0" sz="2000" spc="-16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App</a:t>
            </a:r>
            <a:r>
              <a:rPr dirty="0" sz="2000" spc="-1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Engine</a:t>
            </a:r>
            <a:endParaRPr sz="200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buFont typeface="Arial MT"/>
              <a:buChar char="•"/>
              <a:tabLst>
                <a:tab pos="670560" algn="l"/>
                <a:tab pos="671195" algn="l"/>
              </a:tabLst>
            </a:pPr>
            <a:r>
              <a:rPr dirty="0" sz="2000" spc="-5" b="1">
                <a:latin typeface="Times New Roman"/>
                <a:cs typeface="Times New Roman"/>
              </a:rPr>
              <a:t>Microsoft</a:t>
            </a:r>
            <a:r>
              <a:rPr dirty="0" sz="2000" spc="-75" b="1">
                <a:latin typeface="Times New Roman"/>
                <a:cs typeface="Times New Roman"/>
              </a:rPr>
              <a:t> </a:t>
            </a:r>
            <a:r>
              <a:rPr dirty="0" sz="2000" spc="-10" b="1">
                <a:latin typeface="Times New Roman"/>
                <a:cs typeface="Times New Roman"/>
              </a:rPr>
              <a:t>azure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3127" y="3860291"/>
            <a:ext cx="1775460" cy="111252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523744" y="3019044"/>
            <a:ext cx="9066530" cy="3141345"/>
            <a:chOff x="2523744" y="3019044"/>
            <a:chExt cx="9066530" cy="314134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23744" y="4422647"/>
              <a:ext cx="2084832" cy="45567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5615" y="4140708"/>
              <a:ext cx="827531" cy="82600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14560" y="4140708"/>
              <a:ext cx="1775459" cy="88696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64296" y="3938016"/>
              <a:ext cx="1606296" cy="111252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207764" y="3019044"/>
              <a:ext cx="3644265" cy="3141345"/>
            </a:xfrm>
            <a:custGeom>
              <a:avLst/>
              <a:gdLst/>
              <a:ahLst/>
              <a:cxnLst/>
              <a:rect l="l" t="t" r="r" b="b"/>
              <a:pathLst>
                <a:path w="3644265" h="3141345">
                  <a:moveTo>
                    <a:pt x="1821941" y="0"/>
                  </a:moveTo>
                  <a:lnTo>
                    <a:pt x="0" y="3140963"/>
                  </a:lnTo>
                  <a:lnTo>
                    <a:pt x="3643884" y="3140963"/>
                  </a:lnTo>
                  <a:lnTo>
                    <a:pt x="1821941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654295" y="4354068"/>
              <a:ext cx="2685415" cy="925194"/>
            </a:xfrm>
            <a:custGeom>
              <a:avLst/>
              <a:gdLst/>
              <a:ahLst/>
              <a:cxnLst/>
              <a:rect l="l" t="t" r="r" b="b"/>
              <a:pathLst>
                <a:path w="2685415" h="925195">
                  <a:moveTo>
                    <a:pt x="333755" y="0"/>
                  </a:moveTo>
                  <a:lnTo>
                    <a:pt x="2161667" y="0"/>
                  </a:lnTo>
                </a:path>
                <a:path w="2685415" h="925195">
                  <a:moveTo>
                    <a:pt x="0" y="925067"/>
                  </a:moveTo>
                  <a:lnTo>
                    <a:pt x="2685160" y="925067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753480" y="4668139"/>
            <a:ext cx="52705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35" b="1">
                <a:latin typeface="Calibri"/>
                <a:cs typeface="Calibri"/>
              </a:rPr>
              <a:t>P</a:t>
            </a:r>
            <a:r>
              <a:rPr dirty="0" sz="2000" b="1">
                <a:latin typeface="Calibri"/>
                <a:cs typeface="Calibri"/>
              </a:rPr>
              <a:t>a</a:t>
            </a:r>
            <a:r>
              <a:rPr dirty="0" sz="2000" spc="-15" b="1">
                <a:latin typeface="Calibri"/>
                <a:cs typeface="Calibri"/>
              </a:rPr>
              <a:t>a</a:t>
            </a:r>
            <a:r>
              <a:rPr dirty="0" sz="2000" b="1">
                <a:latin typeface="Calibri"/>
                <a:cs typeface="Calibri"/>
              </a:rPr>
              <a:t>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65</a:t>
            </a:fld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5660" y="6427114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74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99904" y="5792723"/>
            <a:ext cx="1691640" cy="56388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27335" y="3662171"/>
            <a:ext cx="1886712" cy="94335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45668" y="1143457"/>
            <a:ext cx="8870315" cy="5542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PaaS</a:t>
            </a:r>
            <a:r>
              <a:rPr dirty="0" sz="2400" spc="-5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Benefits</a:t>
            </a:r>
            <a:endParaRPr sz="2400">
              <a:latin typeface="Times New Roman"/>
              <a:cs typeface="Times New Roman"/>
            </a:endParaRPr>
          </a:p>
          <a:p>
            <a:pPr algn="just" marL="673735" indent="-343535">
              <a:lnSpc>
                <a:spcPct val="100000"/>
              </a:lnSpc>
              <a:spcBef>
                <a:spcPts val="1675"/>
              </a:spcBef>
              <a:buFont typeface="Arial MT"/>
              <a:buChar char="•"/>
              <a:tabLst>
                <a:tab pos="674370" algn="l"/>
              </a:tabLst>
            </a:pPr>
            <a:r>
              <a:rPr dirty="0" sz="1800" spc="-5" b="1">
                <a:latin typeface="Times New Roman"/>
                <a:cs typeface="Times New Roman"/>
              </a:rPr>
              <a:t>Reduced</a:t>
            </a:r>
            <a:r>
              <a:rPr dirty="0" sz="1800" spc="-2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Development</a:t>
            </a:r>
            <a:r>
              <a:rPr dirty="0" sz="1800" spc="-60" b="1">
                <a:latin typeface="Times New Roman"/>
                <a:cs typeface="Times New Roman"/>
              </a:rPr>
              <a:t> </a:t>
            </a:r>
            <a:r>
              <a:rPr dirty="0" sz="1800" spc="-10" b="1">
                <a:latin typeface="Times New Roman"/>
                <a:cs typeface="Times New Roman"/>
              </a:rPr>
              <a:t>Time</a:t>
            </a:r>
            <a:endParaRPr sz="1800">
              <a:latin typeface="Times New Roman"/>
              <a:cs typeface="Times New Roman"/>
            </a:endParaRPr>
          </a:p>
          <a:p>
            <a:pPr algn="just" marL="788035" marR="64769">
              <a:lnSpc>
                <a:spcPct val="100000"/>
              </a:lnSpc>
            </a:pPr>
            <a:r>
              <a:rPr dirty="0" sz="1800">
                <a:latin typeface="Times New Roman"/>
                <a:cs typeface="Times New Roman"/>
              </a:rPr>
              <a:t>The </a:t>
            </a:r>
            <a:r>
              <a:rPr dirty="0" sz="1800" spc="-5">
                <a:latin typeface="Times New Roman"/>
                <a:cs typeface="Times New Roman"/>
              </a:rPr>
              <a:t>server </a:t>
            </a:r>
            <a:r>
              <a:rPr dirty="0" sz="1800">
                <a:latin typeface="Times New Roman"/>
                <a:cs typeface="Times New Roman"/>
              </a:rPr>
              <a:t>side components such as web </a:t>
            </a:r>
            <a:r>
              <a:rPr dirty="0" sz="1800" spc="-5">
                <a:latin typeface="Times New Roman"/>
                <a:cs typeface="Times New Roman"/>
              </a:rPr>
              <a:t>servers, </a:t>
            </a:r>
            <a:r>
              <a:rPr dirty="0" sz="1800">
                <a:latin typeface="Times New Roman"/>
                <a:cs typeface="Times New Roman"/>
              </a:rPr>
              <a:t>storage, and </a:t>
            </a:r>
            <a:r>
              <a:rPr dirty="0" sz="1800" spc="-5">
                <a:latin typeface="Times New Roman"/>
                <a:cs typeface="Times New Roman"/>
              </a:rPr>
              <a:t>networking </a:t>
            </a:r>
            <a:r>
              <a:rPr dirty="0" sz="1800">
                <a:latin typeface="Times New Roman"/>
                <a:cs typeface="Times New Roman"/>
              </a:rPr>
              <a:t>are provided 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by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 </a:t>
            </a:r>
            <a:r>
              <a:rPr dirty="0" sz="1800" spc="-5">
                <a:latin typeface="Times New Roman"/>
                <a:cs typeface="Times New Roman"/>
              </a:rPr>
              <a:t>PaaS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15">
                <a:latin typeface="Times New Roman"/>
                <a:cs typeface="Times New Roman"/>
              </a:rPr>
              <a:t>provider.</a:t>
            </a:r>
            <a:r>
              <a:rPr dirty="0" sz="1800" spc="-5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 development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team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need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not configure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or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maintain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them.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This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saves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time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 results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 faster development.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algn="just" marL="673735" indent="-343535">
              <a:lnSpc>
                <a:spcPct val="100000"/>
              </a:lnSpc>
              <a:buFont typeface="Arial MT"/>
              <a:buChar char="•"/>
              <a:tabLst>
                <a:tab pos="674370" algn="l"/>
              </a:tabLst>
            </a:pPr>
            <a:r>
              <a:rPr dirty="0" sz="1800" spc="-5" b="1">
                <a:latin typeface="Times New Roman"/>
                <a:cs typeface="Times New Roman"/>
              </a:rPr>
              <a:t>Support</a:t>
            </a:r>
            <a:r>
              <a:rPr dirty="0" sz="1800" b="1">
                <a:latin typeface="Times New Roman"/>
                <a:cs typeface="Times New Roman"/>
              </a:rPr>
              <a:t> for</a:t>
            </a:r>
            <a:r>
              <a:rPr dirty="0" sz="1800" spc="-35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Different Programming</a:t>
            </a:r>
            <a:r>
              <a:rPr dirty="0" sz="1800" spc="-15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Languages</a:t>
            </a:r>
            <a:endParaRPr sz="1800">
              <a:latin typeface="Times New Roman"/>
              <a:cs typeface="Times New Roman"/>
            </a:endParaRPr>
          </a:p>
          <a:p>
            <a:pPr algn="just" marL="788035" marR="156210">
              <a:lnSpc>
                <a:spcPct val="100000"/>
              </a:lnSpc>
            </a:pPr>
            <a:r>
              <a:rPr dirty="0" sz="1800" spc="-5">
                <a:latin typeface="Times New Roman"/>
                <a:cs typeface="Times New Roman"/>
              </a:rPr>
              <a:t>PaaS </a:t>
            </a:r>
            <a:r>
              <a:rPr dirty="0" sz="1800">
                <a:latin typeface="Times New Roman"/>
                <a:cs typeface="Times New Roman"/>
              </a:rPr>
              <a:t>services support </a:t>
            </a:r>
            <a:r>
              <a:rPr dirty="0" sz="1800" spc="-5">
                <a:latin typeface="Times New Roman"/>
                <a:cs typeface="Times New Roman"/>
              </a:rPr>
              <a:t>many different programming </a:t>
            </a:r>
            <a:r>
              <a:rPr dirty="0" sz="1800">
                <a:latin typeface="Times New Roman"/>
                <a:cs typeface="Times New Roman"/>
              </a:rPr>
              <a:t>languages allowing the developers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develop </a:t>
            </a:r>
            <a:r>
              <a:rPr dirty="0" sz="1800" spc="-5">
                <a:latin typeface="Times New Roman"/>
                <a:cs typeface="Times New Roman"/>
              </a:rPr>
              <a:t>simple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web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applications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enterprise cloud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solutions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on the </a:t>
            </a:r>
            <a:r>
              <a:rPr dirty="0" sz="1800" spc="-5">
                <a:latin typeface="Times New Roman"/>
                <a:cs typeface="Times New Roman"/>
              </a:rPr>
              <a:t>same</a:t>
            </a:r>
            <a:r>
              <a:rPr dirty="0" sz="1800">
                <a:latin typeface="Times New Roman"/>
                <a:cs typeface="Times New Roman"/>
              </a:rPr>
              <a:t> platform.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673735" indent="-3435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673735" algn="l"/>
                <a:tab pos="674370" algn="l"/>
              </a:tabLst>
            </a:pPr>
            <a:r>
              <a:rPr dirty="0" sz="1800" b="1">
                <a:latin typeface="Times New Roman"/>
                <a:cs typeface="Times New Roman"/>
              </a:rPr>
              <a:t>Easy</a:t>
            </a:r>
            <a:r>
              <a:rPr dirty="0" sz="1800" spc="-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Collaboration</a:t>
            </a:r>
            <a:r>
              <a:rPr dirty="0" sz="1800" spc="-2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for</a:t>
            </a:r>
            <a:r>
              <a:rPr dirty="0" sz="1800" spc="-4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Remote </a:t>
            </a:r>
            <a:r>
              <a:rPr dirty="0" sz="1800" spc="-5" b="1">
                <a:latin typeface="Times New Roman"/>
                <a:cs typeface="Times New Roman"/>
              </a:rPr>
              <a:t>and</a:t>
            </a:r>
            <a:r>
              <a:rPr dirty="0" sz="1800" spc="-15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Distributed</a:t>
            </a:r>
            <a:r>
              <a:rPr dirty="0" sz="1800" spc="-35" b="1">
                <a:latin typeface="Times New Roman"/>
                <a:cs typeface="Times New Roman"/>
              </a:rPr>
              <a:t> Teams</a:t>
            </a:r>
            <a:endParaRPr sz="1800">
              <a:latin typeface="Times New Roman"/>
              <a:cs typeface="Times New Roman"/>
            </a:endParaRPr>
          </a:p>
          <a:p>
            <a:pPr marL="788035" marR="5080">
              <a:lnSpc>
                <a:spcPct val="100000"/>
              </a:lnSpc>
            </a:pPr>
            <a:r>
              <a:rPr dirty="0" sz="1800">
                <a:latin typeface="Times New Roman"/>
                <a:cs typeface="Times New Roman"/>
              </a:rPr>
              <a:t>In </a:t>
            </a:r>
            <a:r>
              <a:rPr dirty="0" sz="1800" spc="-15">
                <a:latin typeface="Times New Roman"/>
                <a:cs typeface="Times New Roman"/>
              </a:rPr>
              <a:t>today’s </a:t>
            </a:r>
            <a:r>
              <a:rPr dirty="0" sz="1800" spc="-5">
                <a:latin typeface="Times New Roman"/>
                <a:cs typeface="Times New Roman"/>
              </a:rPr>
              <a:t>world </a:t>
            </a:r>
            <a:r>
              <a:rPr dirty="0" sz="1800">
                <a:latin typeface="Times New Roman"/>
                <a:cs typeface="Times New Roman"/>
              </a:rPr>
              <a:t>of freelancing and outsourcing, </a:t>
            </a:r>
            <a:r>
              <a:rPr dirty="0" sz="1800" spc="-5">
                <a:latin typeface="Times New Roman"/>
                <a:cs typeface="Times New Roman"/>
              </a:rPr>
              <a:t>software </a:t>
            </a:r>
            <a:r>
              <a:rPr dirty="0" sz="1800">
                <a:latin typeface="Times New Roman"/>
                <a:cs typeface="Times New Roman"/>
              </a:rPr>
              <a:t>development team </a:t>
            </a:r>
            <a:r>
              <a:rPr dirty="0" sz="1800" spc="-5">
                <a:latin typeface="Times New Roman"/>
                <a:cs typeface="Times New Roman"/>
              </a:rPr>
              <a:t>may </a:t>
            </a:r>
            <a:r>
              <a:rPr dirty="0" sz="1800">
                <a:latin typeface="Times New Roman"/>
                <a:cs typeface="Times New Roman"/>
              </a:rPr>
              <a:t>be 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distributed over </a:t>
            </a:r>
            <a:r>
              <a:rPr dirty="0" sz="1800" spc="-5">
                <a:latin typeface="Times New Roman"/>
                <a:cs typeface="Times New Roman"/>
              </a:rPr>
              <a:t>different </a:t>
            </a:r>
            <a:r>
              <a:rPr dirty="0" sz="1800">
                <a:latin typeface="Times New Roman"/>
                <a:cs typeface="Times New Roman"/>
              </a:rPr>
              <a:t>locations all over the world. </a:t>
            </a:r>
            <a:r>
              <a:rPr dirty="0" sz="1800" spc="-5">
                <a:latin typeface="Times New Roman"/>
                <a:cs typeface="Times New Roman"/>
              </a:rPr>
              <a:t>PaaS </a:t>
            </a:r>
            <a:r>
              <a:rPr dirty="0" sz="1800">
                <a:latin typeface="Times New Roman"/>
                <a:cs typeface="Times New Roman"/>
              </a:rPr>
              <a:t>services </a:t>
            </a:r>
            <a:r>
              <a:rPr dirty="0" sz="1800" spc="-5">
                <a:latin typeface="Times New Roman"/>
                <a:cs typeface="Times New Roman"/>
              </a:rPr>
              <a:t>make </a:t>
            </a:r>
            <a:r>
              <a:rPr dirty="0" sz="1800">
                <a:latin typeface="Times New Roman"/>
                <a:cs typeface="Times New Roman"/>
              </a:rPr>
              <a:t>it </a:t>
            </a:r>
            <a:r>
              <a:rPr dirty="0" sz="1800" spc="-5">
                <a:latin typeface="Times New Roman"/>
                <a:cs typeface="Times New Roman"/>
              </a:rPr>
              <a:t>possible </a:t>
            </a:r>
            <a:r>
              <a:rPr dirty="0" sz="1800">
                <a:latin typeface="Times New Roman"/>
                <a:cs typeface="Times New Roman"/>
              </a:rPr>
              <a:t>for </a:t>
            </a:r>
            <a:r>
              <a:rPr dirty="0" sz="1800" spc="-4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these distributed teams to collaborate and allows them to access the </a:t>
            </a:r>
            <a:r>
              <a:rPr dirty="0" sz="1800" spc="-5">
                <a:latin typeface="Times New Roman"/>
                <a:cs typeface="Times New Roman"/>
              </a:rPr>
              <a:t>same software </a:t>
            </a:r>
            <a:r>
              <a:rPr dirty="0" sz="1800">
                <a:latin typeface="Times New Roman"/>
                <a:cs typeface="Times New Roman"/>
              </a:rPr>
              <a:t> platform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from anywhere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 at any</a:t>
            </a:r>
            <a:r>
              <a:rPr dirty="0" sz="1800" spc="-5">
                <a:latin typeface="Times New Roman"/>
                <a:cs typeface="Times New Roman"/>
              </a:rPr>
              <a:t> time.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673735" indent="-343535">
              <a:lnSpc>
                <a:spcPct val="100000"/>
              </a:lnSpc>
              <a:buFont typeface="Arial MT"/>
              <a:buChar char="•"/>
              <a:tabLst>
                <a:tab pos="673735" algn="l"/>
                <a:tab pos="674370" algn="l"/>
              </a:tabLst>
            </a:pPr>
            <a:r>
              <a:rPr dirty="0" sz="1800" b="1">
                <a:latin typeface="Times New Roman"/>
                <a:cs typeface="Times New Roman"/>
              </a:rPr>
              <a:t>High</a:t>
            </a:r>
            <a:r>
              <a:rPr dirty="0" sz="1800" spc="-1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Development</a:t>
            </a:r>
            <a:r>
              <a:rPr dirty="0" sz="1800" spc="-10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Capabilities</a:t>
            </a:r>
            <a:r>
              <a:rPr dirty="0" sz="1800" b="1">
                <a:latin typeface="Times New Roman"/>
                <a:cs typeface="Times New Roman"/>
              </a:rPr>
              <a:t> without</a:t>
            </a:r>
            <a:r>
              <a:rPr dirty="0" sz="1800" spc="-130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Additional</a:t>
            </a:r>
            <a:r>
              <a:rPr dirty="0" sz="1800" spc="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Staff</a:t>
            </a:r>
            <a:endParaRPr sz="1800">
              <a:latin typeface="Times New Roman"/>
              <a:cs typeface="Times New Roman"/>
            </a:endParaRPr>
          </a:p>
          <a:p>
            <a:pPr marL="788035">
              <a:lnSpc>
                <a:spcPct val="100000"/>
              </a:lnSpc>
            </a:pPr>
            <a:r>
              <a:rPr dirty="0" sz="1800" spc="-5">
                <a:latin typeface="Times New Roman"/>
                <a:cs typeface="Times New Roman"/>
              </a:rPr>
              <a:t>PaaS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providers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provide,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maintain,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upgrade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all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hardware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 middleware,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thus</a:t>
            </a:r>
            <a:endParaRPr sz="1800">
              <a:latin typeface="Times New Roman"/>
              <a:cs typeface="Times New Roman"/>
            </a:endParaRPr>
          </a:p>
          <a:p>
            <a:pPr marL="788035">
              <a:lnSpc>
                <a:spcPct val="100000"/>
              </a:lnSpc>
            </a:pPr>
            <a:r>
              <a:rPr dirty="0" sz="1800">
                <a:latin typeface="Times New Roman"/>
                <a:cs typeface="Times New Roman"/>
              </a:rPr>
              <a:t>eliminating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need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for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staff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do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all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these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tasks.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38004" y="4261103"/>
            <a:ext cx="1351788" cy="13517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55707" y="2206751"/>
            <a:ext cx="1517903" cy="132892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45668" y="1143457"/>
            <a:ext cx="8355330" cy="45662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PaaS</a:t>
            </a:r>
            <a:r>
              <a:rPr dirty="0" sz="2400" spc="-5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Risks:</a:t>
            </a:r>
            <a:endParaRPr sz="2400">
              <a:latin typeface="Times New Roman"/>
              <a:cs typeface="Times New Roman"/>
            </a:endParaRPr>
          </a:p>
          <a:p>
            <a:pPr marL="330835">
              <a:lnSpc>
                <a:spcPct val="100000"/>
              </a:lnSpc>
              <a:spcBef>
                <a:spcPts val="1664"/>
              </a:spcBef>
            </a:pPr>
            <a:r>
              <a:rPr dirty="0" sz="2000">
                <a:latin typeface="Times New Roman"/>
                <a:cs typeface="Times New Roman"/>
              </a:rPr>
              <a:t>Although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PaaS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have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many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benefits,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they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also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come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with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some</a:t>
            </a:r>
            <a:endParaRPr sz="2000">
              <a:latin typeface="Times New Roman"/>
              <a:cs typeface="Times New Roman"/>
            </a:endParaRPr>
          </a:p>
          <a:p>
            <a:pPr marL="33083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disadvantages: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131570" indent="-343535">
              <a:lnSpc>
                <a:spcPct val="100000"/>
              </a:lnSpc>
              <a:buFont typeface="Arial MT"/>
              <a:buChar char="•"/>
              <a:tabLst>
                <a:tab pos="1130935" algn="l"/>
                <a:tab pos="1131570" algn="l"/>
              </a:tabLst>
            </a:pPr>
            <a:r>
              <a:rPr dirty="0" sz="2000" spc="-65">
                <a:latin typeface="Times New Roman"/>
                <a:cs typeface="Times New Roman"/>
              </a:rPr>
              <a:t>You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have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no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control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over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virtual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machine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that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processes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your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data.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1131570" marR="410845" indent="-3435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130935" algn="l"/>
                <a:tab pos="1131570" algn="l"/>
              </a:tabLst>
            </a:pPr>
            <a:r>
              <a:rPr dirty="0" sz="2000">
                <a:latin typeface="Times New Roman"/>
                <a:cs typeface="Times New Roman"/>
              </a:rPr>
              <a:t>PaaS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solutions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less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flexible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IaaS.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example, </a:t>
            </a:r>
            <a:r>
              <a:rPr dirty="0" sz="2000">
                <a:latin typeface="Times New Roman"/>
                <a:cs typeface="Times New Roman"/>
              </a:rPr>
              <a:t>you cannot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create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delete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several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virtual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machines</a:t>
            </a:r>
            <a:r>
              <a:rPr dirty="0" sz="2000">
                <a:latin typeface="Times New Roman"/>
                <a:cs typeface="Times New Roman"/>
              </a:rPr>
              <a:t> at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 </a:t>
            </a:r>
            <a:r>
              <a:rPr dirty="0" sz="2000" spc="-10">
                <a:latin typeface="Times New Roman"/>
                <a:cs typeface="Times New Roman"/>
              </a:rPr>
              <a:t>time.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1131570" marR="5080" indent="-3435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130935" algn="l"/>
                <a:tab pos="1131570" algn="l"/>
              </a:tabLst>
            </a:pPr>
            <a:r>
              <a:rPr dirty="0" sz="2000">
                <a:latin typeface="Times New Roman"/>
                <a:cs typeface="Times New Roman"/>
              </a:rPr>
              <a:t>It </a:t>
            </a:r>
            <a:r>
              <a:rPr dirty="0" sz="2000" spc="-5">
                <a:latin typeface="Times New Roman"/>
                <a:cs typeface="Times New Roman"/>
              </a:rPr>
              <a:t>comes </a:t>
            </a:r>
            <a:r>
              <a:rPr dirty="0" sz="2000">
                <a:latin typeface="Times New Roman"/>
                <a:cs typeface="Times New Roman"/>
              </a:rPr>
              <a:t>with a predefined </a:t>
            </a:r>
            <a:r>
              <a:rPr dirty="0" sz="2000" spc="-5">
                <a:latin typeface="Times New Roman"/>
                <a:cs typeface="Times New Roman"/>
              </a:rPr>
              <a:t>programming model </a:t>
            </a:r>
            <a:r>
              <a:rPr dirty="0" sz="2000">
                <a:latin typeface="Times New Roman"/>
                <a:cs typeface="Times New Roman"/>
              </a:rPr>
              <a:t>which can result in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vendor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lock-in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issues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since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you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have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 use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only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languages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offered.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1131570" marR="730250" indent="-343535">
              <a:lnSpc>
                <a:spcPct val="100000"/>
              </a:lnSpc>
              <a:buFont typeface="Arial MT"/>
              <a:buChar char="•"/>
              <a:tabLst>
                <a:tab pos="1130935" algn="l"/>
                <a:tab pos="1131570" algn="l"/>
              </a:tabLst>
            </a:pPr>
            <a:r>
              <a:rPr dirty="0" sz="2000">
                <a:latin typeface="Times New Roman"/>
                <a:cs typeface="Times New Roman"/>
              </a:rPr>
              <a:t>Migration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</a:t>
            </a:r>
            <a:r>
              <a:rPr dirty="0" sz="2000" spc="-5">
                <a:latin typeface="Times New Roman"/>
                <a:cs typeface="Times New Roman"/>
              </a:rPr>
              <a:t> difficult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if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existing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code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not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supported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by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15">
                <a:latin typeface="Times New Roman"/>
                <a:cs typeface="Times New Roman"/>
              </a:rPr>
              <a:t>provider.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75</a:t>
            </a:fld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9733915" cy="2789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Self-Assessment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080"/>
              </a:spcBef>
              <a:buAutoNum type="arabicPeriod" startAt="16"/>
              <a:tabLst>
                <a:tab pos="807085" algn="l"/>
                <a:tab pos="807720" algn="l"/>
                <a:tab pos="2647950" algn="l"/>
              </a:tabLst>
            </a:pPr>
            <a:r>
              <a:rPr dirty="0" u="sng" sz="20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20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 </a:t>
            </a:r>
            <a:r>
              <a:rPr dirty="0" sz="2000" spc="-5">
                <a:latin typeface="Times New Roman"/>
                <a:cs typeface="Times New Roman"/>
              </a:rPr>
              <a:t>complete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development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deployment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environment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16"/>
            </a:pPr>
            <a:endParaRPr sz="205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DaaS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PaaS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Answer: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PaaS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7427595" cy="3399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Self-Assessment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080"/>
              </a:spcBef>
              <a:buAutoNum type="arabicPeriod" startAt="17"/>
              <a:tabLst>
                <a:tab pos="807085" algn="l"/>
                <a:tab pos="807720" algn="l"/>
              </a:tabLst>
            </a:pPr>
            <a:r>
              <a:rPr dirty="0" sz="2000" spc="-5">
                <a:latin typeface="Times New Roman"/>
                <a:cs typeface="Times New Roman"/>
              </a:rPr>
              <a:t>Select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component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that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managed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by 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user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PaaS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model.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17"/>
            </a:pPr>
            <a:endParaRPr sz="205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Operating</a:t>
            </a:r>
            <a:r>
              <a:rPr dirty="0" sz="2000" spc="-7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system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Middleware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spcBef>
                <a:spcPts val="5"/>
              </a:spcBef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Database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Application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Answer: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Application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645668" y="1135837"/>
            <a:ext cx="4967605" cy="2797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Self-Assessment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140"/>
              </a:spcBef>
              <a:buAutoNum type="arabicPeriod" startAt="18"/>
              <a:tabLst>
                <a:tab pos="807085" algn="l"/>
                <a:tab pos="807720" algn="l"/>
                <a:tab pos="2647950" algn="l"/>
              </a:tabLst>
            </a:pPr>
            <a:r>
              <a:rPr dirty="0" u="sng" sz="20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20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example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PaaS.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18"/>
            </a:pPr>
            <a:endParaRPr sz="205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 spc="-5">
                <a:latin typeface="Times New Roman"/>
                <a:cs typeface="Times New Roman"/>
              </a:rPr>
              <a:t>Amazon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EC2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Force.com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Answer: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Force.com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645668" y="1135837"/>
            <a:ext cx="7176134" cy="2797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Self-Assessment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Question</a:t>
            </a:r>
            <a:endParaRPr sz="2400">
              <a:latin typeface="Times New Roman"/>
              <a:cs typeface="Times New Roman"/>
            </a:endParaRPr>
          </a:p>
          <a:p>
            <a:pPr marL="807085" indent="-457834">
              <a:lnSpc>
                <a:spcPct val="100000"/>
              </a:lnSpc>
              <a:spcBef>
                <a:spcPts val="2140"/>
              </a:spcBef>
              <a:buAutoNum type="arabicPeriod" startAt="19"/>
              <a:tabLst>
                <a:tab pos="807085" algn="l"/>
                <a:tab pos="807720" algn="l"/>
              </a:tabLst>
            </a:pPr>
            <a:r>
              <a:rPr dirty="0" sz="2000">
                <a:latin typeface="Times New Roman"/>
                <a:cs typeface="Times New Roman"/>
              </a:rPr>
              <a:t>PaaS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support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many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different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programming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languages.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19"/>
            </a:pPr>
            <a:endParaRPr sz="205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 spc="-20">
                <a:latin typeface="Times New Roman"/>
                <a:cs typeface="Times New Roman"/>
              </a:rPr>
              <a:t>True</a:t>
            </a:r>
            <a:endParaRPr sz="2000">
              <a:latin typeface="Times New Roman"/>
              <a:cs typeface="Times New Roman"/>
            </a:endParaRPr>
          </a:p>
          <a:p>
            <a:pPr lvl="1" marL="1264285" indent="-457834">
              <a:lnSpc>
                <a:spcPct val="100000"/>
              </a:lnSpc>
              <a:buAutoNum type="alphaLcPeriod"/>
              <a:tabLst>
                <a:tab pos="1264285" algn="l"/>
                <a:tab pos="1264920" algn="l"/>
              </a:tabLst>
            </a:pPr>
            <a:r>
              <a:rPr dirty="0" sz="2000">
                <a:latin typeface="Times New Roman"/>
                <a:cs typeface="Times New Roman"/>
              </a:rPr>
              <a:t>False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Answer: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 spc="-40" b="1">
                <a:latin typeface="Times New Roman"/>
                <a:cs typeface="Times New Roman"/>
              </a:rPr>
              <a:t>True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25740" y="1947672"/>
            <a:ext cx="2628900" cy="175869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25840" y="4527803"/>
            <a:ext cx="1828800" cy="18288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45668" y="1221181"/>
            <a:ext cx="957961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Times New Roman"/>
                <a:cs typeface="Times New Roman"/>
              </a:rPr>
              <a:t>Dropbox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</a:t>
            </a:r>
            <a:r>
              <a:rPr dirty="0" sz="2000" spc="-5">
                <a:latin typeface="Times New Roman"/>
                <a:cs typeface="Times New Roman"/>
              </a:rPr>
              <a:t> example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storage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service.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 spc="-70">
                <a:latin typeface="Times New Roman"/>
                <a:cs typeface="Times New Roman"/>
              </a:rPr>
              <a:t>We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store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our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files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then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access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them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from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any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location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device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when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required.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6" name="object 6"/>
          <p:cNvSpPr txBox="1"/>
          <p:nvPr/>
        </p:nvSpPr>
        <p:spPr>
          <a:xfrm>
            <a:off x="645668" y="3660394"/>
            <a:ext cx="9615170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20">
                <a:latin typeface="Times New Roman"/>
                <a:cs typeface="Times New Roman"/>
              </a:rPr>
              <a:t>Similarly,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when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we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access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our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e-mail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that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stored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e-mail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server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elsewhere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world,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we </a:t>
            </a:r>
            <a:r>
              <a:rPr dirty="0" sz="2000" spc="-5">
                <a:latin typeface="Times New Roman"/>
                <a:cs typeface="Times New Roman"/>
              </a:rPr>
              <a:t>are </a:t>
            </a:r>
            <a:r>
              <a:rPr dirty="0" sz="2000">
                <a:latin typeface="Times New Roman"/>
                <a:cs typeface="Times New Roman"/>
              </a:rPr>
              <a:t>actually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accessing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 </a:t>
            </a:r>
            <a:r>
              <a:rPr dirty="0" sz="2000" spc="-5">
                <a:latin typeface="Times New Roman"/>
                <a:cs typeface="Times New Roman"/>
              </a:rPr>
              <a:t>application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49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 service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–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 form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114425" y="1835023"/>
          <a:ext cx="10198735" cy="15919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2690"/>
                <a:gridCol w="3505200"/>
                <a:gridCol w="4211320"/>
              </a:tblGrid>
              <a:tr h="320675">
                <a:tc>
                  <a:txBody>
                    <a:bodyPr/>
                    <a:lstStyle/>
                    <a:p>
                      <a:pPr marL="80645">
                        <a:lnSpc>
                          <a:spcPts val="2380"/>
                        </a:lnSpc>
                        <a:spcBef>
                          <a:spcPts val="45"/>
                        </a:spcBef>
                      </a:pPr>
                      <a:r>
                        <a:rPr dirty="0" sz="2000" spc="-30" b="1">
                          <a:latin typeface="Times New Roman"/>
                          <a:cs typeface="Times New Roman"/>
                        </a:rPr>
                        <a:t>Topics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715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2000" spc="5" b="1">
                          <a:latin typeface="Times New Roman"/>
                          <a:cs typeface="Times New Roman"/>
                        </a:rPr>
                        <a:t>URL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27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ts val="2380"/>
                        </a:lnSpc>
                        <a:spcBef>
                          <a:spcPts val="45"/>
                        </a:spcBef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Notes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715">
                    <a:solidFill>
                      <a:srgbClr val="FFC000"/>
                    </a:solidFill>
                  </a:tcPr>
                </a:tc>
              </a:tr>
              <a:tr h="615950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195"/>
                        </a:spcBef>
                      </a:pPr>
                      <a:r>
                        <a:rPr dirty="0" sz="2000" spc="-5">
                          <a:latin typeface="Times New Roman"/>
                          <a:cs typeface="Times New Roman"/>
                        </a:rPr>
                        <a:t>Platform-as-a-Service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1765">
                    <a:lnL w="6350">
                      <a:solidFill>
                        <a:srgbClr val="FFC000"/>
                      </a:solidFill>
                      <a:prstDash val="solid"/>
                    </a:lnL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221615">
                        <a:lnSpc>
                          <a:spcPts val="2400"/>
                        </a:lnSpc>
                      </a:pPr>
                      <a:r>
                        <a:rPr dirty="0" u="sng" sz="20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https://azure.microsoft.com/en- </a:t>
                      </a:r>
                      <a:r>
                        <a:rPr dirty="0" sz="2000" spc="-484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2"/>
                        </a:rPr>
                        <a:t> </a:t>
                      </a:r>
                      <a:r>
                        <a:rPr dirty="0" u="sng" sz="20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in/overview/what-is-paas/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20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 spc="-5">
                          <a:latin typeface="Times New Roman"/>
                          <a:cs typeface="Times New Roman"/>
                        </a:rPr>
                        <a:t>link</a:t>
                      </a:r>
                      <a:r>
                        <a:rPr dirty="0" sz="20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explains</a:t>
                      </a:r>
                      <a:r>
                        <a:rPr dirty="0" sz="20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PaaS</a:t>
                      </a:r>
                      <a:r>
                        <a:rPr dirty="0" sz="20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delivery</a:t>
                      </a:r>
                      <a:r>
                        <a:rPr dirty="0" sz="20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 spc="-5">
                          <a:latin typeface="Times New Roman"/>
                          <a:cs typeface="Times New Roman"/>
                        </a:rPr>
                        <a:t>model.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47320">
                    <a:lnR w="6350">
                      <a:solidFill>
                        <a:srgbClr val="FFC000"/>
                      </a:solidFill>
                      <a:prstDash val="solid"/>
                    </a:lnR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651637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PaaS</a:t>
                      </a:r>
                      <a:r>
                        <a:rPr dirty="0" sz="20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 spc="-5">
                          <a:latin typeface="Times New Roman"/>
                          <a:cs typeface="Times New Roman"/>
                        </a:rPr>
                        <a:t>Benefits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1450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9080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u="sng" sz="20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https://rubygarage.org/blog/iaas- </a:t>
                      </a:r>
                      <a:r>
                        <a:rPr dirty="0" sz="2000" spc="-484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3"/>
                        </a:rPr>
                        <a:t> </a:t>
                      </a:r>
                      <a:r>
                        <a:rPr dirty="0" u="sng" sz="2000" spc="-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vs-paas-vs-saas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78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This</a:t>
                      </a:r>
                      <a:r>
                        <a:rPr dirty="0" sz="20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 spc="-5">
                          <a:latin typeface="Times New Roman"/>
                          <a:cs typeface="Times New Roman"/>
                        </a:rPr>
                        <a:t>link</a:t>
                      </a:r>
                      <a:r>
                        <a:rPr dirty="0" sz="20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explains</a:t>
                      </a:r>
                      <a:r>
                        <a:rPr dirty="0" sz="20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20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PaaS</a:t>
                      </a:r>
                      <a:r>
                        <a:rPr dirty="0" sz="20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benfits.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67005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645668" y="1143457"/>
            <a:ext cx="218630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Document</a:t>
            </a:r>
            <a:r>
              <a:rPr dirty="0" sz="2400" spc="-5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Links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99232" y="1267967"/>
            <a:ext cx="513588" cy="47548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75</a:t>
            </a:fld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7167" y="1286255"/>
            <a:ext cx="553212" cy="48310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159956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 b="1">
                <a:latin typeface="Times New Roman"/>
                <a:cs typeface="Times New Roman"/>
              </a:rPr>
              <a:t>Video</a:t>
            </a:r>
            <a:r>
              <a:rPr dirty="0" sz="2400" spc="-7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Links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75</a:t>
            </a:fld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114425" y="1835023"/>
          <a:ext cx="10198735" cy="1582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63165"/>
                <a:gridCol w="3558540"/>
                <a:gridCol w="4167504"/>
              </a:tblGrid>
              <a:tr h="320675">
                <a:tc>
                  <a:txBody>
                    <a:bodyPr/>
                    <a:lstStyle/>
                    <a:p>
                      <a:pPr marL="80645">
                        <a:lnSpc>
                          <a:spcPts val="2380"/>
                        </a:lnSpc>
                        <a:spcBef>
                          <a:spcPts val="45"/>
                        </a:spcBef>
                      </a:pPr>
                      <a:r>
                        <a:rPr dirty="0" sz="2000" spc="-30" b="1">
                          <a:latin typeface="Times New Roman"/>
                          <a:cs typeface="Times New Roman"/>
                        </a:rPr>
                        <a:t>Topics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715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6319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2000" spc="5" b="1">
                          <a:latin typeface="Times New Roman"/>
                          <a:cs typeface="Times New Roman"/>
                        </a:rPr>
                        <a:t>URL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27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2380"/>
                        </a:lnSpc>
                        <a:spcBef>
                          <a:spcPts val="45"/>
                        </a:spcBef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Notes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715">
                    <a:solidFill>
                      <a:srgbClr val="FFC000"/>
                    </a:solidFill>
                  </a:tcPr>
                </a:tc>
              </a:tr>
              <a:tr h="606425"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dirty="0" sz="2000" spc="-5">
                          <a:latin typeface="Times New Roman"/>
                          <a:cs typeface="Times New Roman"/>
                        </a:rPr>
                        <a:t>Platform-as-a-Service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42875">
                    <a:lnL w="6350">
                      <a:solidFill>
                        <a:srgbClr val="FFC000"/>
                      </a:solidFill>
                      <a:prstDash val="solid"/>
                    </a:lnL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310"/>
                        </a:lnSpc>
                      </a:pPr>
                      <a:r>
                        <a:rPr dirty="0" u="sng" sz="20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https://www.youtube.com/watch?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ts val="2365"/>
                        </a:lnSpc>
                      </a:pPr>
                      <a:r>
                        <a:rPr dirty="0" u="sng" sz="20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v=whx01vzmlns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 marR="260985">
                        <a:lnSpc>
                          <a:spcPts val="2400"/>
                        </a:lnSpc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20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video</a:t>
                      </a:r>
                      <a:r>
                        <a:rPr dirty="0" sz="200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gives</a:t>
                      </a:r>
                      <a:r>
                        <a:rPr dirty="0" sz="200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an</a:t>
                      </a:r>
                      <a:r>
                        <a:rPr dirty="0" sz="20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overview</a:t>
                      </a:r>
                      <a:r>
                        <a:rPr dirty="0" sz="20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20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PaaS </a:t>
                      </a:r>
                      <a:r>
                        <a:rPr dirty="0" sz="2000" spc="-48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delivery</a:t>
                      </a:r>
                      <a:r>
                        <a:rPr dirty="0" sz="2000" spc="-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 spc="-5">
                          <a:latin typeface="Times New Roman"/>
                          <a:cs typeface="Times New Roman"/>
                        </a:rPr>
                        <a:t>model.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FFC000"/>
                      </a:solidFill>
                      <a:prstDash val="solid"/>
                    </a:lnR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  <a:tr h="651637"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PaaS</a:t>
                      </a:r>
                      <a:r>
                        <a:rPr dirty="0" sz="20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 spc="-5">
                          <a:latin typeface="Times New Roman"/>
                          <a:cs typeface="Times New Roman"/>
                        </a:rPr>
                        <a:t>Benefits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67005">
                    <a:lnL w="6350">
                      <a:solidFill>
                        <a:srgbClr val="FFC000"/>
                      </a:solidFill>
                      <a:prstDash val="solid"/>
                    </a:lnL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4826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u="sng" sz="2000" spc="-1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https://www.youtube.com/watch? </a:t>
                      </a:r>
                      <a:r>
                        <a:rPr dirty="0" sz="2000" spc="-484">
                          <a:solidFill>
                            <a:srgbClr val="0462C1"/>
                          </a:solidFill>
                          <a:latin typeface="Times New Roman"/>
                          <a:cs typeface="Times New Roman"/>
                          <a:hlinkClick r:id="rId4"/>
                        </a:rPr>
                        <a:t> </a:t>
                      </a:r>
                      <a:r>
                        <a:rPr dirty="0" u="sng" sz="2000" spc="-1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4"/>
                        </a:rPr>
                        <a:t>v=OCuHYef5Tzk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2700"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 marR="442595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This</a:t>
                      </a:r>
                      <a:r>
                        <a:rPr dirty="0" sz="20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video</a:t>
                      </a:r>
                      <a:r>
                        <a:rPr dirty="0" sz="20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discusses</a:t>
                      </a:r>
                      <a:r>
                        <a:rPr dirty="0" sz="2000" spc="-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20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benefits</a:t>
                      </a:r>
                      <a:r>
                        <a:rPr dirty="0" sz="2000" spc="-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dirty="0" sz="2000" spc="-48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PaaS.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4605">
                    <a:lnR w="6350">
                      <a:solidFill>
                        <a:srgbClr val="FFC000"/>
                      </a:solidFill>
                      <a:prstDash val="solid"/>
                    </a:lnR>
                    <a:lnT w="6350">
                      <a:solidFill>
                        <a:srgbClr val="FFC000"/>
                      </a:solidFill>
                      <a:prstDash val="solid"/>
                    </a:lnT>
                    <a:lnB w="6350">
                      <a:solidFill>
                        <a:srgbClr val="FFC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04005" y="2722879"/>
            <a:ext cx="524827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 b="1">
                <a:latin typeface="Arial"/>
                <a:cs typeface="Arial"/>
              </a:rPr>
              <a:t>Software</a:t>
            </a:r>
            <a:r>
              <a:rPr dirty="0" sz="4000" b="1">
                <a:latin typeface="Arial"/>
                <a:cs typeface="Arial"/>
              </a:rPr>
              <a:t> </a:t>
            </a:r>
            <a:r>
              <a:rPr dirty="0" sz="4000" spc="-5" b="1">
                <a:latin typeface="Arial"/>
                <a:cs typeface="Arial"/>
              </a:rPr>
              <a:t>as</a:t>
            </a:r>
            <a:r>
              <a:rPr dirty="0" sz="4000" spc="-10" b="1">
                <a:latin typeface="Arial"/>
                <a:cs typeface="Arial"/>
              </a:rPr>
              <a:t> </a:t>
            </a:r>
            <a:r>
              <a:rPr dirty="0" sz="4000" spc="-5" b="1">
                <a:latin typeface="Arial"/>
                <a:cs typeface="Arial"/>
              </a:rPr>
              <a:t>a</a:t>
            </a:r>
            <a:r>
              <a:rPr dirty="0" sz="4000" spc="-25" b="1">
                <a:latin typeface="Arial"/>
                <a:cs typeface="Arial"/>
              </a:rPr>
              <a:t> </a:t>
            </a:r>
            <a:r>
              <a:rPr dirty="0" sz="4000" spc="-5" b="1">
                <a:latin typeface="Arial"/>
                <a:cs typeface="Arial"/>
              </a:rPr>
              <a:t>Service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97891" y="371983"/>
            <a:ext cx="32397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 b="1">
                <a:latin typeface="Arial"/>
                <a:cs typeface="Arial"/>
              </a:rPr>
              <a:t>Cloud</a:t>
            </a:r>
            <a:r>
              <a:rPr dirty="0" sz="2400" spc="-60" b="1">
                <a:latin typeface="Arial"/>
                <a:cs typeface="Arial"/>
              </a:rPr>
              <a:t> </a:t>
            </a:r>
            <a:r>
              <a:rPr dirty="0" sz="2400" spc="-25" b="1">
                <a:latin typeface="Arial"/>
                <a:cs typeface="Arial"/>
              </a:rPr>
              <a:t>Delivery</a:t>
            </a:r>
            <a:r>
              <a:rPr dirty="0" sz="2400" spc="-40" b="1">
                <a:latin typeface="Arial"/>
                <a:cs typeface="Arial"/>
              </a:rPr>
              <a:t> </a:t>
            </a:r>
            <a:r>
              <a:rPr dirty="0" sz="2400" spc="-25" b="1">
                <a:latin typeface="Arial"/>
                <a:cs typeface="Arial"/>
              </a:rPr>
              <a:t>Models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658368" y="1143457"/>
            <a:ext cx="2710180" cy="30422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SaaS</a:t>
            </a:r>
            <a:endParaRPr sz="2400">
              <a:latin typeface="Times New Roman"/>
              <a:cs typeface="Times New Roman"/>
            </a:endParaRPr>
          </a:p>
          <a:p>
            <a:pPr marL="657860" indent="-343535">
              <a:lnSpc>
                <a:spcPct val="100000"/>
              </a:lnSpc>
              <a:spcBef>
                <a:spcPts val="1664"/>
              </a:spcBef>
              <a:buFont typeface="Arial MT"/>
              <a:buChar char="•"/>
              <a:tabLst>
                <a:tab pos="657860" algn="l"/>
                <a:tab pos="658495" algn="l"/>
              </a:tabLst>
            </a:pPr>
            <a:r>
              <a:rPr dirty="0" sz="2000">
                <a:latin typeface="Times New Roman"/>
                <a:cs typeface="Times New Roman"/>
              </a:rPr>
              <a:t>Overview</a:t>
            </a:r>
            <a:endParaRPr sz="2000">
              <a:latin typeface="Times New Roman"/>
              <a:cs typeface="Times New Roman"/>
            </a:endParaRPr>
          </a:p>
          <a:p>
            <a:pPr marL="657860" indent="-343535">
              <a:lnSpc>
                <a:spcPct val="100000"/>
              </a:lnSpc>
              <a:buFont typeface="Arial MT"/>
              <a:buChar char="•"/>
              <a:tabLst>
                <a:tab pos="657860" algn="l"/>
                <a:tab pos="658495" algn="l"/>
              </a:tabLst>
            </a:pPr>
            <a:r>
              <a:rPr dirty="0" sz="2000">
                <a:latin typeface="Times New Roman"/>
                <a:cs typeface="Times New Roman"/>
              </a:rPr>
              <a:t>SaaS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Examples</a:t>
            </a:r>
            <a:endParaRPr sz="2000">
              <a:latin typeface="Times New Roman"/>
              <a:cs typeface="Times New Roman"/>
            </a:endParaRPr>
          </a:p>
          <a:p>
            <a:pPr lvl="1" marL="1115060" indent="-3435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115060" algn="l"/>
                <a:tab pos="1115695" algn="l"/>
              </a:tabLst>
            </a:pPr>
            <a:r>
              <a:rPr dirty="0" sz="2000" spc="-5">
                <a:latin typeface="Times New Roman"/>
                <a:cs typeface="Times New Roman"/>
              </a:rPr>
              <a:t>Office</a:t>
            </a:r>
            <a:r>
              <a:rPr dirty="0" sz="2000" spc="-65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365</a:t>
            </a:r>
            <a:endParaRPr sz="2000">
              <a:latin typeface="Times New Roman"/>
              <a:cs typeface="Times New Roman"/>
            </a:endParaRPr>
          </a:p>
          <a:p>
            <a:pPr lvl="1" marL="1115060" indent="-343535">
              <a:lnSpc>
                <a:spcPct val="100000"/>
              </a:lnSpc>
              <a:buFont typeface="Arial MT"/>
              <a:buChar char="•"/>
              <a:tabLst>
                <a:tab pos="1115060" algn="l"/>
                <a:tab pos="1115695" algn="l"/>
              </a:tabLst>
            </a:pPr>
            <a:r>
              <a:rPr dirty="0" sz="2000" spc="5">
                <a:latin typeface="Times New Roman"/>
                <a:cs typeface="Times New Roman"/>
              </a:rPr>
              <a:t>Google</a:t>
            </a:r>
            <a:r>
              <a:rPr dirty="0" sz="2000" spc="-8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G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Suite</a:t>
            </a:r>
            <a:endParaRPr sz="2000">
              <a:latin typeface="Times New Roman"/>
              <a:cs typeface="Times New Roman"/>
            </a:endParaRPr>
          </a:p>
          <a:p>
            <a:pPr lvl="1" marL="1115060" indent="-343535">
              <a:lnSpc>
                <a:spcPct val="100000"/>
              </a:lnSpc>
              <a:buFont typeface="Arial MT"/>
              <a:buChar char="•"/>
              <a:tabLst>
                <a:tab pos="1115060" algn="l"/>
                <a:tab pos="1115695" algn="l"/>
              </a:tabLst>
            </a:pPr>
            <a:r>
              <a:rPr dirty="0" sz="2000">
                <a:latin typeface="Times New Roman"/>
                <a:cs typeface="Times New Roman"/>
              </a:rPr>
              <a:t>Salesforce.com</a:t>
            </a:r>
            <a:endParaRPr sz="2000">
              <a:latin typeface="Times New Roman"/>
              <a:cs typeface="Times New Roman"/>
            </a:endParaRPr>
          </a:p>
          <a:p>
            <a:pPr marL="657860" indent="-343535">
              <a:lnSpc>
                <a:spcPct val="100000"/>
              </a:lnSpc>
              <a:buFont typeface="Arial MT"/>
              <a:buChar char="•"/>
              <a:tabLst>
                <a:tab pos="657860" algn="l"/>
                <a:tab pos="658495" algn="l"/>
              </a:tabLst>
            </a:pPr>
            <a:r>
              <a:rPr dirty="0" sz="2000">
                <a:latin typeface="Times New Roman"/>
                <a:cs typeface="Times New Roman"/>
              </a:rPr>
              <a:t>Evaluating</a:t>
            </a:r>
            <a:r>
              <a:rPr dirty="0" sz="2000" spc="-1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SaaS</a:t>
            </a:r>
            <a:endParaRPr sz="2000">
              <a:latin typeface="Times New Roman"/>
              <a:cs typeface="Times New Roman"/>
            </a:endParaRPr>
          </a:p>
          <a:p>
            <a:pPr marL="657860" indent="-343535">
              <a:lnSpc>
                <a:spcPct val="100000"/>
              </a:lnSpc>
              <a:buFont typeface="Arial MT"/>
              <a:buChar char="•"/>
              <a:tabLst>
                <a:tab pos="657860" algn="l"/>
                <a:tab pos="658495" algn="l"/>
              </a:tabLst>
            </a:pPr>
            <a:r>
              <a:rPr dirty="0" sz="2000" spc="-5">
                <a:latin typeface="Times New Roman"/>
                <a:cs typeface="Times New Roman"/>
              </a:rPr>
              <a:t>Impact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SaaS</a:t>
            </a:r>
            <a:endParaRPr sz="2000">
              <a:latin typeface="Times New Roman"/>
              <a:cs typeface="Times New Roman"/>
            </a:endParaRPr>
          </a:p>
          <a:p>
            <a:pPr marL="657860" indent="-343535">
              <a:lnSpc>
                <a:spcPct val="100000"/>
              </a:lnSpc>
              <a:buFont typeface="Arial MT"/>
              <a:buChar char="•"/>
              <a:tabLst>
                <a:tab pos="657860" algn="l"/>
                <a:tab pos="658495" algn="l"/>
              </a:tabLst>
            </a:pPr>
            <a:r>
              <a:rPr dirty="0" sz="2000" spc="-5">
                <a:latin typeface="Times New Roman"/>
                <a:cs typeface="Times New Roman"/>
              </a:rPr>
              <a:t>Benefits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Risks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5660" y="6427114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84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49156" y="4847844"/>
            <a:ext cx="2558796" cy="149809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45668" y="1143457"/>
            <a:ext cx="8441055" cy="54806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latin typeface="Times New Roman"/>
                <a:cs typeface="Times New Roman"/>
              </a:rPr>
              <a:t>Software</a:t>
            </a:r>
            <a:r>
              <a:rPr dirty="0" sz="2400" b="1">
                <a:latin typeface="Times New Roman"/>
                <a:cs typeface="Times New Roman"/>
              </a:rPr>
              <a:t> as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Service</a:t>
            </a:r>
            <a:r>
              <a:rPr dirty="0" sz="2400" spc="-3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–</a:t>
            </a:r>
            <a:r>
              <a:rPr dirty="0" sz="2400" spc="-1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SaaS</a:t>
            </a:r>
            <a:endParaRPr sz="2400">
              <a:latin typeface="Times New Roman"/>
              <a:cs typeface="Times New Roman"/>
            </a:endParaRPr>
          </a:p>
          <a:p>
            <a:pPr algn="just" marL="673735" marR="9525" indent="-342900">
              <a:lnSpc>
                <a:spcPct val="100000"/>
              </a:lnSpc>
              <a:spcBef>
                <a:spcPts val="1664"/>
              </a:spcBef>
              <a:buFont typeface="Arial MT"/>
              <a:buChar char="•"/>
              <a:tabLst>
                <a:tab pos="674370" algn="l"/>
              </a:tabLst>
            </a:pPr>
            <a:r>
              <a:rPr dirty="0" sz="2000">
                <a:latin typeface="Times New Roman"/>
                <a:cs typeface="Times New Roman"/>
              </a:rPr>
              <a:t>Software as a service (SaaS) allows users to connect to and use cloud-based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apps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over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Internet.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Common</a:t>
            </a:r>
            <a:r>
              <a:rPr dirty="0" sz="2000" spc="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examples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email,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calendaring,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office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tools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such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 Microsoft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Office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365.)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73735" marR="225425" indent="-342900">
              <a:lnSpc>
                <a:spcPct val="100000"/>
              </a:lnSpc>
              <a:buFont typeface="Arial MT"/>
              <a:buChar char="•"/>
              <a:tabLst>
                <a:tab pos="673735" algn="l"/>
                <a:tab pos="674370" algn="l"/>
              </a:tabLst>
            </a:pPr>
            <a:r>
              <a:rPr dirty="0" sz="2000">
                <a:latin typeface="Times New Roman"/>
                <a:cs typeface="Times New Roman"/>
              </a:rPr>
              <a:t>SaaS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provides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5">
                <a:latin typeface="Times New Roman"/>
                <a:cs typeface="Times New Roman"/>
              </a:rPr>
              <a:t> complete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software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solution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which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you purchase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 </a:t>
            </a:r>
            <a:r>
              <a:rPr dirty="0" sz="2000" spc="5">
                <a:latin typeface="Times New Roman"/>
                <a:cs typeface="Times New Roman"/>
              </a:rPr>
              <a:t>pay-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as-you-go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basis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from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15">
                <a:latin typeface="Times New Roman"/>
                <a:cs typeface="Times New Roman"/>
              </a:rPr>
              <a:t>provider.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73735" marR="34925" indent="-342900">
              <a:lnSpc>
                <a:spcPct val="100000"/>
              </a:lnSpc>
              <a:buFont typeface="Arial MT"/>
              <a:buChar char="•"/>
              <a:tabLst>
                <a:tab pos="673735" algn="l"/>
                <a:tab pos="674370" algn="l"/>
              </a:tabLst>
            </a:pPr>
            <a:r>
              <a:rPr dirty="0" sz="2000" spc="-65">
                <a:latin typeface="Times New Roman"/>
                <a:cs typeface="Times New Roman"/>
              </a:rPr>
              <a:t>You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rent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app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your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organization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your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users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connect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it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</a:t>
            </a:r>
            <a:r>
              <a:rPr dirty="0" sz="2000" spc="10">
                <a:latin typeface="Times New Roman"/>
                <a:cs typeface="Times New Roman"/>
              </a:rPr>
              <a:t>v</a:t>
            </a:r>
            <a:r>
              <a:rPr dirty="0" sz="2000">
                <a:latin typeface="Times New Roman"/>
                <a:cs typeface="Times New Roman"/>
              </a:rPr>
              <a:t>er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</a:t>
            </a:r>
            <a:r>
              <a:rPr dirty="0" sz="2000" spc="5">
                <a:latin typeface="Times New Roman"/>
                <a:cs typeface="Times New Roman"/>
              </a:rPr>
              <a:t>n</a:t>
            </a:r>
            <a:r>
              <a:rPr dirty="0" sz="2000">
                <a:latin typeface="Times New Roman"/>
                <a:cs typeface="Times New Roman"/>
              </a:rPr>
              <a:t>t</a:t>
            </a:r>
            <a:r>
              <a:rPr dirty="0" sz="2000" spc="-10">
                <a:latin typeface="Times New Roman"/>
                <a:cs typeface="Times New Roman"/>
              </a:rPr>
              <a:t>e</a:t>
            </a:r>
            <a:r>
              <a:rPr dirty="0" sz="2000">
                <a:latin typeface="Times New Roman"/>
                <a:cs typeface="Times New Roman"/>
              </a:rPr>
              <a:t>r</a:t>
            </a:r>
            <a:r>
              <a:rPr dirty="0" sz="2000" spc="5">
                <a:latin typeface="Times New Roman"/>
                <a:cs typeface="Times New Roman"/>
              </a:rPr>
              <a:t>n</a:t>
            </a:r>
            <a:r>
              <a:rPr dirty="0" sz="2000">
                <a:latin typeface="Times New Roman"/>
                <a:cs typeface="Times New Roman"/>
              </a:rPr>
              <a:t>e</a:t>
            </a:r>
            <a:r>
              <a:rPr dirty="0" sz="2000" spc="-10">
                <a:latin typeface="Times New Roman"/>
                <a:cs typeface="Times New Roman"/>
              </a:rPr>
              <a:t>t</a:t>
            </a:r>
            <a:r>
              <a:rPr dirty="0" sz="2000">
                <a:latin typeface="Times New Roman"/>
                <a:cs typeface="Times New Roman"/>
              </a:rPr>
              <a:t>,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</a:t>
            </a:r>
            <a:r>
              <a:rPr dirty="0" sz="2000">
                <a:latin typeface="Times New Roman"/>
                <a:cs typeface="Times New Roman"/>
              </a:rPr>
              <a:t>ually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with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web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</a:t>
            </a:r>
            <a:r>
              <a:rPr dirty="0" sz="2000" spc="5">
                <a:latin typeface="Times New Roman"/>
                <a:cs typeface="Times New Roman"/>
              </a:rPr>
              <a:t>r</a:t>
            </a:r>
            <a:r>
              <a:rPr dirty="0" sz="2000">
                <a:latin typeface="Times New Roman"/>
                <a:cs typeface="Times New Roman"/>
              </a:rPr>
              <a:t>o</a:t>
            </a:r>
            <a:r>
              <a:rPr dirty="0" sz="2000" spc="10">
                <a:latin typeface="Times New Roman"/>
                <a:cs typeface="Times New Roman"/>
              </a:rPr>
              <a:t>w</a:t>
            </a:r>
            <a:r>
              <a:rPr dirty="0" sz="2000">
                <a:latin typeface="Times New Roman"/>
                <a:cs typeface="Times New Roman"/>
              </a:rPr>
              <a:t>se</a:t>
            </a:r>
            <a:r>
              <a:rPr dirty="0" sz="2000" spc="-120">
                <a:latin typeface="Times New Roman"/>
                <a:cs typeface="Times New Roman"/>
              </a:rPr>
              <a:t>r</a:t>
            </a:r>
            <a:r>
              <a:rPr dirty="0" sz="2000">
                <a:latin typeface="Times New Roman"/>
                <a:cs typeface="Times New Roman"/>
              </a:rPr>
              <a:t>.</a:t>
            </a:r>
            <a:r>
              <a:rPr dirty="0" sz="2000" spc="-1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All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</a:t>
            </a:r>
            <a:r>
              <a:rPr dirty="0" sz="2000" spc="10">
                <a:latin typeface="Times New Roman"/>
                <a:cs typeface="Times New Roman"/>
              </a:rPr>
              <a:t>n</a:t>
            </a:r>
            <a:r>
              <a:rPr dirty="0" sz="2000">
                <a:latin typeface="Times New Roman"/>
                <a:cs typeface="Times New Roman"/>
              </a:rPr>
              <a:t>de</a:t>
            </a:r>
            <a:r>
              <a:rPr dirty="0" sz="2000" spc="5">
                <a:latin typeface="Times New Roman"/>
                <a:cs typeface="Times New Roman"/>
              </a:rPr>
              <a:t>r</a:t>
            </a:r>
            <a:r>
              <a:rPr dirty="0" sz="2000">
                <a:latin typeface="Times New Roman"/>
                <a:cs typeface="Times New Roman"/>
              </a:rPr>
              <a:t>l</a:t>
            </a:r>
            <a:r>
              <a:rPr dirty="0" sz="2000" spc="-15">
                <a:latin typeface="Times New Roman"/>
                <a:cs typeface="Times New Roman"/>
              </a:rPr>
              <a:t>y</a:t>
            </a:r>
            <a:r>
              <a:rPr dirty="0" sz="2000">
                <a:latin typeface="Times New Roman"/>
                <a:cs typeface="Times New Roman"/>
              </a:rPr>
              <a:t>i</a:t>
            </a:r>
            <a:r>
              <a:rPr dirty="0" sz="2000" spc="-15">
                <a:latin typeface="Times New Roman"/>
                <a:cs typeface="Times New Roman"/>
              </a:rPr>
              <a:t>n</a:t>
            </a:r>
            <a:r>
              <a:rPr dirty="0" sz="2000">
                <a:latin typeface="Times New Roman"/>
                <a:cs typeface="Times New Roman"/>
              </a:rPr>
              <a:t>g  </a:t>
            </a:r>
            <a:r>
              <a:rPr dirty="0" sz="2000" spc="-5">
                <a:latin typeface="Times New Roman"/>
                <a:cs typeface="Times New Roman"/>
              </a:rPr>
              <a:t>infrastructure, middleware, </a:t>
            </a:r>
            <a:r>
              <a:rPr dirty="0" sz="2000">
                <a:latin typeface="Times New Roman"/>
                <a:cs typeface="Times New Roman"/>
              </a:rPr>
              <a:t>app software, and app data are located in the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service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provider’s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data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15">
                <a:latin typeface="Times New Roman"/>
                <a:cs typeface="Times New Roman"/>
              </a:rPr>
              <a:t>center.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73735" marR="5080" indent="-342900">
              <a:lnSpc>
                <a:spcPct val="100000"/>
              </a:lnSpc>
              <a:buFont typeface="Arial MT"/>
              <a:buChar char="•"/>
              <a:tabLst>
                <a:tab pos="673735" algn="l"/>
                <a:tab pos="674370" algn="l"/>
              </a:tabLst>
            </a:pPr>
            <a:r>
              <a:rPr dirty="0" sz="2000">
                <a:latin typeface="Times New Roman"/>
                <a:cs typeface="Times New Roman"/>
              </a:rPr>
              <a:t>The </a:t>
            </a:r>
            <a:r>
              <a:rPr dirty="0" sz="2000" spc="-5">
                <a:latin typeface="Times New Roman"/>
                <a:cs typeface="Times New Roman"/>
              </a:rPr>
              <a:t>service </a:t>
            </a:r>
            <a:r>
              <a:rPr dirty="0" sz="2000">
                <a:latin typeface="Times New Roman"/>
                <a:cs typeface="Times New Roman"/>
              </a:rPr>
              <a:t>provider </a:t>
            </a:r>
            <a:r>
              <a:rPr dirty="0" sz="2000" spc="-5">
                <a:latin typeface="Times New Roman"/>
                <a:cs typeface="Times New Roman"/>
              </a:rPr>
              <a:t>manages </a:t>
            </a:r>
            <a:r>
              <a:rPr dirty="0" sz="2000">
                <a:latin typeface="Times New Roman"/>
                <a:cs typeface="Times New Roman"/>
              </a:rPr>
              <a:t>the hardware and software and with the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appropriate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agreement </a:t>
            </a:r>
            <a:r>
              <a:rPr dirty="0" sz="2000">
                <a:latin typeface="Times New Roman"/>
                <a:cs typeface="Times New Roman"/>
              </a:rPr>
              <a:t>will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ensure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availability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security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 app and your data as </a:t>
            </a:r>
            <a:r>
              <a:rPr dirty="0" sz="2000" spc="-5">
                <a:latin typeface="Times New Roman"/>
                <a:cs typeface="Times New Roman"/>
              </a:rPr>
              <a:t>well. SaaS </a:t>
            </a:r>
            <a:r>
              <a:rPr dirty="0" sz="2000">
                <a:latin typeface="Times New Roman"/>
                <a:cs typeface="Times New Roman"/>
              </a:rPr>
              <a:t>allows your </a:t>
            </a:r>
            <a:r>
              <a:rPr dirty="0" sz="2000" spc="-5">
                <a:latin typeface="Times New Roman"/>
                <a:cs typeface="Times New Roman"/>
              </a:rPr>
              <a:t>organization </a:t>
            </a:r>
            <a:r>
              <a:rPr dirty="0" sz="2000">
                <a:latin typeface="Times New Roman"/>
                <a:cs typeface="Times New Roman"/>
              </a:rPr>
              <a:t>to get quickly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up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 running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with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app at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minimal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upfront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cost.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11768" y="4270247"/>
            <a:ext cx="2779776" cy="20863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9688195" cy="51758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 b="1">
                <a:latin typeface="Times New Roman"/>
                <a:cs typeface="Times New Roman"/>
              </a:rPr>
              <a:t>Traditional</a:t>
            </a:r>
            <a:r>
              <a:rPr dirty="0" sz="2400" spc="-35" b="1">
                <a:latin typeface="Times New Roman"/>
                <a:cs typeface="Times New Roman"/>
              </a:rPr>
              <a:t> </a:t>
            </a:r>
            <a:r>
              <a:rPr dirty="0" sz="2400" spc="-10" b="1">
                <a:latin typeface="Times New Roman"/>
                <a:cs typeface="Times New Roman"/>
              </a:rPr>
              <a:t>Software</a:t>
            </a:r>
            <a:r>
              <a:rPr dirty="0" sz="2400" spc="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vs</a:t>
            </a:r>
            <a:r>
              <a:rPr dirty="0" sz="2400" spc="-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SaaS</a:t>
            </a:r>
            <a:endParaRPr sz="2400">
              <a:latin typeface="Times New Roman"/>
              <a:cs typeface="Times New Roman"/>
            </a:endParaRPr>
          </a:p>
          <a:p>
            <a:pPr algn="just" marL="330835" marR="5080">
              <a:lnSpc>
                <a:spcPct val="100000"/>
              </a:lnSpc>
              <a:spcBef>
                <a:spcPts val="1664"/>
              </a:spcBef>
            </a:pPr>
            <a:r>
              <a:rPr dirty="0" sz="2000">
                <a:latin typeface="Times New Roman"/>
                <a:cs typeface="Times New Roman"/>
              </a:rPr>
              <a:t>SaaS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products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generally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prebuilt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consumed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using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provided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functionality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without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significant customization, </a:t>
            </a:r>
            <a:r>
              <a:rPr dirty="0" sz="2000">
                <a:latin typeface="Times New Roman"/>
                <a:cs typeface="Times New Roman"/>
              </a:rPr>
              <a:t>as </a:t>
            </a:r>
            <a:r>
              <a:rPr dirty="0" sz="2000" spc="-5">
                <a:latin typeface="Times New Roman"/>
                <a:cs typeface="Times New Roman"/>
              </a:rPr>
              <a:t>in </a:t>
            </a:r>
            <a:r>
              <a:rPr dirty="0" sz="2000">
                <a:latin typeface="Times New Roman"/>
                <a:cs typeface="Times New Roman"/>
              </a:rPr>
              <a:t>the case of Google </a:t>
            </a:r>
            <a:r>
              <a:rPr dirty="0" sz="2000" spc="-5">
                <a:latin typeface="Times New Roman"/>
                <a:cs typeface="Times New Roman"/>
              </a:rPr>
              <a:t>Gmail </a:t>
            </a:r>
            <a:r>
              <a:rPr dirty="0" sz="2000">
                <a:latin typeface="Times New Roman"/>
                <a:cs typeface="Times New Roman"/>
              </a:rPr>
              <a:t>users </a:t>
            </a:r>
            <a:r>
              <a:rPr dirty="0" sz="2000" spc="5">
                <a:latin typeface="Times New Roman"/>
                <a:cs typeface="Times New Roman"/>
              </a:rPr>
              <a:t>who </a:t>
            </a:r>
            <a:r>
              <a:rPr dirty="0" sz="2000" spc="-5">
                <a:latin typeface="Times New Roman"/>
                <a:cs typeface="Times New Roman"/>
              </a:rPr>
              <a:t>simply </a:t>
            </a:r>
            <a:r>
              <a:rPr dirty="0" sz="2000">
                <a:latin typeface="Times New Roman"/>
                <a:cs typeface="Times New Roman"/>
              </a:rPr>
              <a:t>access the </a:t>
            </a:r>
            <a:r>
              <a:rPr dirty="0" sz="2000" spc="5">
                <a:latin typeface="Times New Roman"/>
                <a:cs typeface="Times New Roman"/>
              </a:rPr>
              <a:t>web-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based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standard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email</a:t>
            </a:r>
            <a:r>
              <a:rPr dirty="0" sz="2000">
                <a:latin typeface="Times New Roman"/>
                <a:cs typeface="Times New Roman"/>
              </a:rPr>
              <a:t> and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calendaring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application.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330835" marR="547370">
              <a:lnSpc>
                <a:spcPct val="100000"/>
              </a:lnSpc>
            </a:pPr>
            <a:r>
              <a:rPr dirty="0" sz="2000" spc="-15" b="1">
                <a:latin typeface="Times New Roman"/>
                <a:cs typeface="Times New Roman"/>
              </a:rPr>
              <a:t>Traditional</a:t>
            </a:r>
            <a:r>
              <a:rPr dirty="0" sz="2000" spc="-40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software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requires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capital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expense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purchase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operating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expenses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install, update, and </a:t>
            </a:r>
            <a:r>
              <a:rPr dirty="0" sz="2000" spc="-5">
                <a:latin typeface="Times New Roman"/>
                <a:cs typeface="Times New Roman"/>
              </a:rPr>
              <a:t>maintain. </a:t>
            </a:r>
            <a:r>
              <a:rPr dirty="0" sz="2000" spc="-10">
                <a:latin typeface="Times New Roman"/>
                <a:cs typeface="Times New Roman"/>
              </a:rPr>
              <a:t>Traditional </a:t>
            </a:r>
            <a:r>
              <a:rPr dirty="0" sz="2000">
                <a:latin typeface="Times New Roman"/>
                <a:cs typeface="Times New Roman"/>
              </a:rPr>
              <a:t>software application </a:t>
            </a:r>
            <a:r>
              <a:rPr dirty="0" sz="2000" spc="-5">
                <a:latin typeface="Times New Roman"/>
                <a:cs typeface="Times New Roman"/>
              </a:rPr>
              <a:t>management </a:t>
            </a:r>
            <a:r>
              <a:rPr dirty="0" sz="2000">
                <a:latin typeface="Times New Roman"/>
                <a:cs typeface="Times New Roman"/>
              </a:rPr>
              <a:t>follows a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predictable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process: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45870" indent="-457834">
              <a:lnSpc>
                <a:spcPct val="100000"/>
              </a:lnSpc>
              <a:buAutoNum type="arabicPeriod"/>
              <a:tabLst>
                <a:tab pos="1245235" algn="l"/>
                <a:tab pos="1245870" algn="l"/>
              </a:tabLst>
            </a:pPr>
            <a:r>
              <a:rPr dirty="0" sz="2000">
                <a:latin typeface="Times New Roman"/>
                <a:cs typeface="Times New Roman"/>
              </a:rPr>
              <a:t>Identify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software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meeting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requirements.</a:t>
            </a:r>
            <a:endParaRPr sz="2000">
              <a:latin typeface="Times New Roman"/>
              <a:cs typeface="Times New Roman"/>
            </a:endParaRPr>
          </a:p>
          <a:p>
            <a:pPr marL="1245870" indent="-457834">
              <a:lnSpc>
                <a:spcPct val="100000"/>
              </a:lnSpc>
              <a:buAutoNum type="arabicPeriod"/>
              <a:tabLst>
                <a:tab pos="1245235" algn="l"/>
                <a:tab pos="1245870" algn="l"/>
              </a:tabLst>
            </a:pPr>
            <a:r>
              <a:rPr dirty="0" sz="2000">
                <a:latin typeface="Times New Roman"/>
                <a:cs typeface="Times New Roman"/>
              </a:rPr>
              <a:t>Perform</a:t>
            </a:r>
            <a:r>
              <a:rPr dirty="0" sz="2000" spc="-6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capital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acquisition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identified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software.</a:t>
            </a:r>
            <a:endParaRPr sz="2000">
              <a:latin typeface="Times New Roman"/>
              <a:cs typeface="Times New Roman"/>
            </a:endParaRPr>
          </a:p>
          <a:p>
            <a:pPr marL="1245870" indent="-457834">
              <a:lnSpc>
                <a:spcPct val="100000"/>
              </a:lnSpc>
              <a:buAutoNum type="arabicPeriod"/>
              <a:tabLst>
                <a:tab pos="1245235" algn="l"/>
                <a:tab pos="1245870" algn="l"/>
              </a:tabLst>
            </a:pPr>
            <a:r>
              <a:rPr dirty="0" sz="2000">
                <a:latin typeface="Times New Roman"/>
                <a:cs typeface="Times New Roman"/>
              </a:rPr>
              <a:t>Install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software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client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computers.</a:t>
            </a:r>
            <a:endParaRPr sz="2000">
              <a:latin typeface="Times New Roman"/>
              <a:cs typeface="Times New Roman"/>
            </a:endParaRPr>
          </a:p>
          <a:p>
            <a:pPr marL="1245870" indent="-457834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1245235" algn="l"/>
                <a:tab pos="1245870" algn="l"/>
              </a:tabLst>
            </a:pPr>
            <a:r>
              <a:rPr dirty="0" sz="2000" spc="-5">
                <a:latin typeface="Times New Roman"/>
                <a:cs typeface="Times New Roman"/>
              </a:rPr>
              <a:t>Patch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software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5">
                <a:latin typeface="Times New Roman"/>
                <a:cs typeface="Times New Roman"/>
              </a:rPr>
              <a:t> maintenance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cycle.</a:t>
            </a:r>
            <a:endParaRPr sz="2000">
              <a:latin typeface="Times New Roman"/>
              <a:cs typeface="Times New Roman"/>
            </a:endParaRPr>
          </a:p>
          <a:p>
            <a:pPr marL="1245870" indent="-457834">
              <a:lnSpc>
                <a:spcPct val="100000"/>
              </a:lnSpc>
              <a:buAutoNum type="arabicPeriod"/>
              <a:tabLst>
                <a:tab pos="1245235" algn="l"/>
                <a:tab pos="1245870" algn="l"/>
              </a:tabLst>
            </a:pPr>
            <a:r>
              <a:rPr dirty="0" sz="2000">
                <a:latin typeface="Times New Roman"/>
                <a:cs typeface="Times New Roman"/>
              </a:rPr>
              <a:t>Perform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acquisition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software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update.</a:t>
            </a:r>
            <a:endParaRPr sz="2000">
              <a:latin typeface="Times New Roman"/>
              <a:cs typeface="Times New Roman"/>
            </a:endParaRPr>
          </a:p>
          <a:p>
            <a:pPr marL="1245870" indent="-457834">
              <a:lnSpc>
                <a:spcPct val="100000"/>
              </a:lnSpc>
              <a:buAutoNum type="arabicPeriod"/>
              <a:tabLst>
                <a:tab pos="1245235" algn="l"/>
                <a:tab pos="1245870" algn="l"/>
              </a:tabLst>
            </a:pPr>
            <a:r>
              <a:rPr dirty="0" sz="2000">
                <a:latin typeface="Times New Roman"/>
                <a:cs typeface="Times New Roman"/>
              </a:rPr>
              <a:t>Install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software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update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client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computers.</a:t>
            </a:r>
            <a:endParaRPr sz="2000">
              <a:latin typeface="Times New Roman"/>
              <a:cs typeface="Times New Roman"/>
            </a:endParaRPr>
          </a:p>
          <a:p>
            <a:pPr marL="1245870" indent="-457834">
              <a:lnSpc>
                <a:spcPct val="100000"/>
              </a:lnSpc>
              <a:buAutoNum type="arabicPeriod"/>
              <a:tabLst>
                <a:tab pos="1245235" algn="l"/>
                <a:tab pos="1245870" algn="l"/>
              </a:tabLst>
            </a:pPr>
            <a:r>
              <a:rPr dirty="0" sz="2000">
                <a:latin typeface="Times New Roman"/>
                <a:cs typeface="Times New Roman"/>
              </a:rPr>
              <a:t>Return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maintenance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cycle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until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next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software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update.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85</a:t>
            </a:fld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3896" y="3432047"/>
            <a:ext cx="4146804" cy="258622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62088" y="3432047"/>
            <a:ext cx="2365248" cy="236524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48716" y="1192530"/>
            <a:ext cx="10113010" cy="1855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Times New Roman"/>
                <a:cs typeface="Times New Roman"/>
              </a:rPr>
              <a:t>By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contrast,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SaaS application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management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requires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far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fewer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steps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 </a:t>
            </a:r>
            <a:r>
              <a:rPr dirty="0" sz="2000" spc="-5">
                <a:latin typeface="Times New Roman"/>
                <a:cs typeface="Times New Roman"/>
              </a:rPr>
              <a:t>consuming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organization: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dirty="0" sz="2000">
                <a:latin typeface="Times New Roman"/>
                <a:cs typeface="Times New Roman"/>
              </a:rPr>
              <a:t>Identify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providers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whose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software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meets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organizational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requirements.</a:t>
            </a:r>
            <a:endParaRPr sz="20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dirty="0" sz="2000">
                <a:latin typeface="Times New Roman"/>
                <a:cs typeface="Times New Roman"/>
              </a:rPr>
              <a:t>Obtain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licensing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identified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software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access.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After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this,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all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maintenance,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including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patches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updates,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handled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by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 cloud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SaaS </a:t>
            </a:r>
            <a:r>
              <a:rPr dirty="0" sz="2000" spc="-15">
                <a:latin typeface="Times New Roman"/>
                <a:cs typeface="Times New Roman"/>
              </a:rPr>
              <a:t>provider.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85</a:t>
            </a:fld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5660" y="6427114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87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47631" y="5277611"/>
            <a:ext cx="1981200" cy="66141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62643" y="2298192"/>
            <a:ext cx="2845307" cy="189585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45668" y="1143457"/>
            <a:ext cx="7583170" cy="39566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SaaS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Benefits</a:t>
            </a:r>
            <a:endParaRPr sz="2400">
              <a:latin typeface="Times New Roman"/>
              <a:cs typeface="Times New Roman"/>
            </a:endParaRPr>
          </a:p>
          <a:p>
            <a:pPr marL="788035" indent="-457834">
              <a:lnSpc>
                <a:spcPct val="100000"/>
              </a:lnSpc>
              <a:spcBef>
                <a:spcPts val="1664"/>
              </a:spcBef>
              <a:buAutoNum type="arabicPeriod"/>
              <a:tabLst>
                <a:tab pos="788035" algn="l"/>
                <a:tab pos="788670" algn="l"/>
              </a:tabLst>
            </a:pPr>
            <a:r>
              <a:rPr dirty="0" sz="2000">
                <a:latin typeface="Times New Roman"/>
                <a:cs typeface="Times New Roman"/>
              </a:rPr>
              <a:t>Business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agility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enhanced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by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ensuring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that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mobile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workers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have</a:t>
            </a:r>
            <a:endParaRPr sz="2000">
              <a:latin typeface="Times New Roman"/>
              <a:cs typeface="Times New Roman"/>
            </a:endParaRPr>
          </a:p>
          <a:p>
            <a:pPr marL="78803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access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key business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applications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from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anywhere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anytime.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788035" marR="5080" indent="-457200">
              <a:lnSpc>
                <a:spcPct val="100000"/>
              </a:lnSpc>
              <a:buAutoNum type="arabicPeriod" startAt="2"/>
              <a:tabLst>
                <a:tab pos="788035" algn="l"/>
                <a:tab pos="788670" algn="l"/>
              </a:tabLst>
            </a:pPr>
            <a:r>
              <a:rPr dirty="0" sz="2000">
                <a:latin typeface="Times New Roman"/>
                <a:cs typeface="Times New Roman"/>
              </a:rPr>
              <a:t>Displaced </a:t>
            </a:r>
            <a:r>
              <a:rPr dirty="0" sz="2000" spc="-5">
                <a:latin typeface="Times New Roman"/>
                <a:cs typeface="Times New Roman"/>
              </a:rPr>
              <a:t>employees retain </a:t>
            </a:r>
            <a:r>
              <a:rPr dirty="0" sz="2000">
                <a:latin typeface="Times New Roman"/>
                <a:cs typeface="Times New Roman"/>
              </a:rPr>
              <a:t>operational </a:t>
            </a:r>
            <a:r>
              <a:rPr dirty="0" sz="2000" spc="-5">
                <a:latin typeface="Times New Roman"/>
                <a:cs typeface="Times New Roman"/>
              </a:rPr>
              <a:t>capability </a:t>
            </a:r>
            <a:r>
              <a:rPr dirty="0" sz="2000">
                <a:latin typeface="Times New Roman"/>
                <a:cs typeface="Times New Roman"/>
              </a:rPr>
              <a:t>during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widespread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natural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disasters,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 </a:t>
            </a:r>
            <a:r>
              <a:rPr dirty="0" sz="2000" spc="-5">
                <a:latin typeface="Times New Roman"/>
                <a:cs typeface="Times New Roman"/>
              </a:rPr>
              <a:t>organizational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data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resources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simply </a:t>
            </a:r>
            <a:r>
              <a:rPr dirty="0" sz="2000">
                <a:latin typeface="Times New Roman"/>
                <a:cs typeface="Times New Roman"/>
              </a:rPr>
              <a:t>be moved </a:t>
            </a:r>
            <a:r>
              <a:rPr dirty="0" sz="2000" spc="-5">
                <a:latin typeface="Times New Roman"/>
                <a:cs typeface="Times New Roman"/>
              </a:rPr>
              <a:t>to </a:t>
            </a:r>
            <a:r>
              <a:rPr dirty="0" sz="2000">
                <a:latin typeface="Times New Roman"/>
                <a:cs typeface="Times New Roman"/>
              </a:rPr>
              <a:t>cloud provider storage outside of the </a:t>
            </a:r>
            <a:r>
              <a:rPr dirty="0" sz="2000" spc="-5">
                <a:latin typeface="Times New Roman"/>
                <a:cs typeface="Times New Roman"/>
              </a:rPr>
              <a:t>affected </a:t>
            </a:r>
            <a:r>
              <a:rPr dirty="0" sz="2000">
                <a:latin typeface="Times New Roman"/>
                <a:cs typeface="Times New Roman"/>
              </a:rPr>
              <a:t> area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case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 </a:t>
            </a:r>
            <a:r>
              <a:rPr dirty="0" sz="2000" spc="-15">
                <a:latin typeface="Times New Roman"/>
                <a:cs typeface="Times New Roman"/>
              </a:rPr>
              <a:t>disaster.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 startAt="2"/>
            </a:pPr>
            <a:endParaRPr sz="2050">
              <a:latin typeface="Times New Roman"/>
              <a:cs typeface="Times New Roman"/>
            </a:endParaRPr>
          </a:p>
          <a:p>
            <a:pPr marL="788035" marR="457200" indent="-457200">
              <a:lnSpc>
                <a:spcPct val="100000"/>
              </a:lnSpc>
              <a:buAutoNum type="arabicPeriod" startAt="2"/>
              <a:tabLst>
                <a:tab pos="788035" algn="l"/>
                <a:tab pos="788670" algn="l"/>
              </a:tabLst>
            </a:pPr>
            <a:r>
              <a:rPr dirty="0" sz="2000" spc="-5">
                <a:latin typeface="Times New Roman"/>
                <a:cs typeface="Times New Roman"/>
              </a:rPr>
              <a:t>Organizations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</a:t>
            </a:r>
            <a:r>
              <a:rPr dirty="0" sz="2000" spc="-5">
                <a:latin typeface="Times New Roman"/>
                <a:cs typeface="Times New Roman"/>
              </a:rPr>
              <a:t> take</a:t>
            </a:r>
            <a:r>
              <a:rPr dirty="0" sz="2000">
                <a:latin typeface="Times New Roman"/>
                <a:cs typeface="Times New Roman"/>
              </a:rPr>
              <a:t> advantage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 resource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sharing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between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employees </a:t>
            </a:r>
            <a:r>
              <a:rPr dirty="0" sz="2000">
                <a:latin typeface="Times New Roman"/>
                <a:cs typeface="Times New Roman"/>
              </a:rPr>
              <a:t>working in </a:t>
            </a:r>
            <a:r>
              <a:rPr dirty="0" sz="2000" spc="-5">
                <a:latin typeface="Times New Roman"/>
                <a:cs typeface="Times New Roman"/>
              </a:rPr>
              <a:t>different </a:t>
            </a:r>
            <a:r>
              <a:rPr dirty="0" sz="2000" spc="-10">
                <a:latin typeface="Times New Roman"/>
                <a:cs typeface="Times New Roman"/>
              </a:rPr>
              <a:t>time </a:t>
            </a:r>
            <a:r>
              <a:rPr dirty="0" sz="2000">
                <a:latin typeface="Times New Roman"/>
                <a:cs typeface="Times New Roman"/>
              </a:rPr>
              <a:t>zones or across </a:t>
            </a:r>
            <a:r>
              <a:rPr dirty="0" sz="2000" spc="-5">
                <a:latin typeface="Times New Roman"/>
                <a:cs typeface="Times New Roman"/>
              </a:rPr>
              <a:t>different </a:t>
            </a:r>
            <a:r>
              <a:rPr dirty="0" sz="2000">
                <a:latin typeface="Times New Roman"/>
                <a:cs typeface="Times New Roman"/>
              </a:rPr>
              <a:t> geopolitical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zones.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64183" y="5378907"/>
            <a:ext cx="7400925" cy="1245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dirty="0" sz="2000">
                <a:latin typeface="Times New Roman"/>
                <a:cs typeface="Times New Roman"/>
              </a:rPr>
              <a:t>4.	</a:t>
            </a:r>
            <a:r>
              <a:rPr dirty="0" sz="2000" spc="-5">
                <a:latin typeface="Times New Roman"/>
                <a:cs typeface="Times New Roman"/>
              </a:rPr>
              <a:t>Organizations </a:t>
            </a:r>
            <a:r>
              <a:rPr dirty="0" sz="2000">
                <a:latin typeface="Times New Roman"/>
                <a:cs typeface="Times New Roman"/>
              </a:rPr>
              <a:t>can </a:t>
            </a:r>
            <a:r>
              <a:rPr dirty="0" sz="2000" spc="-5">
                <a:latin typeface="Times New Roman"/>
                <a:cs typeface="Times New Roman"/>
              </a:rPr>
              <a:t>implement sustainable </a:t>
            </a:r>
            <a:r>
              <a:rPr dirty="0" sz="2000">
                <a:latin typeface="Times New Roman"/>
                <a:cs typeface="Times New Roman"/>
              </a:rPr>
              <a:t>“green” </a:t>
            </a:r>
            <a:r>
              <a:rPr dirty="0" sz="2000" spc="-5">
                <a:latin typeface="Times New Roman"/>
                <a:cs typeface="Times New Roman"/>
              </a:rPr>
              <a:t>initiatives </a:t>
            </a:r>
            <a:r>
              <a:rPr dirty="0" sz="2000">
                <a:latin typeface="Times New Roman"/>
                <a:cs typeface="Times New Roman"/>
              </a:rPr>
              <a:t>such as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remote </a:t>
            </a:r>
            <a:r>
              <a:rPr dirty="0" sz="2000">
                <a:latin typeface="Times New Roman"/>
                <a:cs typeface="Times New Roman"/>
              </a:rPr>
              <a:t>travel-free </a:t>
            </a:r>
            <a:r>
              <a:rPr dirty="0" sz="2000" spc="-5">
                <a:latin typeface="Times New Roman"/>
                <a:cs typeface="Times New Roman"/>
              </a:rPr>
              <a:t>employees, </a:t>
            </a:r>
            <a:r>
              <a:rPr dirty="0" sz="2000" spc="5">
                <a:latin typeface="Times New Roman"/>
                <a:cs typeface="Times New Roman"/>
              </a:rPr>
              <a:t>who </a:t>
            </a:r>
            <a:r>
              <a:rPr dirty="0" sz="2000">
                <a:latin typeface="Times New Roman"/>
                <a:cs typeface="Times New Roman"/>
              </a:rPr>
              <a:t>do </a:t>
            </a:r>
            <a:r>
              <a:rPr dirty="0" sz="2000" spc="5">
                <a:latin typeface="Times New Roman"/>
                <a:cs typeface="Times New Roman"/>
              </a:rPr>
              <a:t>not </a:t>
            </a:r>
            <a:r>
              <a:rPr dirty="0" sz="2000">
                <a:latin typeface="Times New Roman"/>
                <a:cs typeface="Times New Roman"/>
              </a:rPr>
              <a:t>require leased space,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dedicated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equipment,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costly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environmental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control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expensive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central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office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facilities.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67216" y="4003547"/>
            <a:ext cx="1545335" cy="154533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91243" y="2282951"/>
            <a:ext cx="1263396" cy="11049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45668" y="1143457"/>
            <a:ext cx="7600950" cy="426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SaaS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Risks</a:t>
            </a:r>
            <a:endParaRPr sz="2400">
              <a:latin typeface="Times New Roman"/>
              <a:cs typeface="Times New Roman"/>
            </a:endParaRPr>
          </a:p>
          <a:p>
            <a:pPr marL="788035" indent="-457834">
              <a:lnSpc>
                <a:spcPct val="100000"/>
              </a:lnSpc>
              <a:spcBef>
                <a:spcPts val="1664"/>
              </a:spcBef>
              <a:buAutoNum type="arabicPeriod"/>
              <a:tabLst>
                <a:tab pos="788035" algn="l"/>
                <a:tab pos="788670" algn="l"/>
              </a:tabLst>
            </a:pPr>
            <a:r>
              <a:rPr dirty="0" sz="2000" b="1">
                <a:latin typeface="Times New Roman"/>
                <a:cs typeface="Times New Roman"/>
              </a:rPr>
              <a:t>Usage</a:t>
            </a:r>
            <a:r>
              <a:rPr dirty="0" sz="2000" spc="-5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Risk</a:t>
            </a:r>
            <a:endParaRPr sz="2000">
              <a:latin typeface="Times New Roman"/>
              <a:cs typeface="Times New Roman"/>
            </a:endParaRPr>
          </a:p>
          <a:p>
            <a:pPr marL="788035" marR="508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risk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</a:t>
            </a:r>
            <a:r>
              <a:rPr dirty="0" sz="2000" spc="-5">
                <a:latin typeface="Times New Roman"/>
                <a:cs typeface="Times New Roman"/>
              </a:rPr>
              <a:t> organization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incurs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when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using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app such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using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it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 </a:t>
            </a:r>
            <a:r>
              <a:rPr dirty="0" sz="2000" spc="-5">
                <a:latin typeface="Times New Roman"/>
                <a:cs typeface="Times New Roman"/>
              </a:rPr>
              <a:t>some critical </a:t>
            </a:r>
            <a:r>
              <a:rPr dirty="0" sz="2000">
                <a:latin typeface="Times New Roman"/>
                <a:cs typeface="Times New Roman"/>
              </a:rPr>
              <a:t>function or for storing sensitive </a:t>
            </a:r>
            <a:r>
              <a:rPr dirty="0" sz="2000" spc="-5">
                <a:latin typeface="Times New Roman"/>
                <a:cs typeface="Times New Roman"/>
              </a:rPr>
              <a:t>information </a:t>
            </a:r>
            <a:r>
              <a:rPr dirty="0" sz="2000">
                <a:latin typeface="Times New Roman"/>
                <a:cs typeface="Times New Roman"/>
              </a:rPr>
              <a:t>will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 considered high risk. Whereas an </a:t>
            </a:r>
            <a:r>
              <a:rPr dirty="0" sz="2000" spc="-5">
                <a:latin typeface="Times New Roman"/>
                <a:cs typeface="Times New Roman"/>
              </a:rPr>
              <a:t>app </a:t>
            </a:r>
            <a:r>
              <a:rPr dirty="0" sz="2000">
                <a:latin typeface="Times New Roman"/>
                <a:cs typeface="Times New Roman"/>
              </a:rPr>
              <a:t>for say scheduling get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together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employees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with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pets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will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considered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low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risk.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788035" indent="-457834">
              <a:lnSpc>
                <a:spcPct val="100000"/>
              </a:lnSpc>
              <a:spcBef>
                <a:spcPts val="5"/>
              </a:spcBef>
              <a:buAutoNum type="arabicPeriod" startAt="2"/>
              <a:tabLst>
                <a:tab pos="788035" algn="l"/>
                <a:tab pos="788670" algn="l"/>
              </a:tabLst>
            </a:pPr>
            <a:r>
              <a:rPr dirty="0" sz="2000" b="1">
                <a:latin typeface="Times New Roman"/>
                <a:cs typeface="Times New Roman"/>
              </a:rPr>
              <a:t>Data</a:t>
            </a:r>
            <a:r>
              <a:rPr dirty="0" sz="2000" spc="-5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Security</a:t>
            </a:r>
            <a:r>
              <a:rPr dirty="0" sz="2000" spc="-3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Risk</a:t>
            </a:r>
            <a:endParaRPr sz="2000">
              <a:latin typeface="Times New Roman"/>
              <a:cs typeface="Times New Roman"/>
            </a:endParaRPr>
          </a:p>
          <a:p>
            <a:pPr marL="788035" marR="107314">
              <a:lnSpc>
                <a:spcPct val="100000"/>
              </a:lnSpc>
            </a:pPr>
            <a:r>
              <a:rPr dirty="0" sz="2000" spc="5">
                <a:latin typeface="Times New Roman"/>
                <a:cs typeface="Times New Roman"/>
              </a:rPr>
              <a:t>While </a:t>
            </a:r>
            <a:r>
              <a:rPr dirty="0" sz="2000">
                <a:latin typeface="Times New Roman"/>
                <a:cs typeface="Times New Roman"/>
              </a:rPr>
              <a:t>Usage </a:t>
            </a:r>
            <a:r>
              <a:rPr dirty="0" sz="2000" spc="-5">
                <a:latin typeface="Times New Roman"/>
                <a:cs typeface="Times New Roman"/>
              </a:rPr>
              <a:t>Risk </a:t>
            </a:r>
            <a:r>
              <a:rPr dirty="0" sz="2000">
                <a:latin typeface="Times New Roman"/>
                <a:cs typeface="Times New Roman"/>
              </a:rPr>
              <a:t>focuses on </a:t>
            </a:r>
            <a:r>
              <a:rPr dirty="0" sz="2000" spc="5">
                <a:latin typeface="Times New Roman"/>
                <a:cs typeface="Times New Roman"/>
              </a:rPr>
              <a:t>how </a:t>
            </a:r>
            <a:r>
              <a:rPr dirty="0" sz="2000">
                <a:latin typeface="Times New Roman"/>
                <a:cs typeface="Times New Roman"/>
              </a:rPr>
              <a:t>your </a:t>
            </a:r>
            <a:r>
              <a:rPr dirty="0" sz="2000" spc="-5">
                <a:latin typeface="Times New Roman"/>
                <a:cs typeface="Times New Roman"/>
              </a:rPr>
              <a:t>organization </a:t>
            </a:r>
            <a:r>
              <a:rPr dirty="0" sz="2000">
                <a:latin typeface="Times New Roman"/>
                <a:cs typeface="Times New Roman"/>
              </a:rPr>
              <a:t>is using the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app, Data Security </a:t>
            </a:r>
            <a:r>
              <a:rPr dirty="0" sz="2000" spc="-5">
                <a:latin typeface="Times New Roman"/>
                <a:cs typeface="Times New Roman"/>
              </a:rPr>
              <a:t>Risk </a:t>
            </a:r>
            <a:r>
              <a:rPr dirty="0" sz="2000">
                <a:latin typeface="Times New Roman"/>
                <a:cs typeface="Times New Roman"/>
              </a:rPr>
              <a:t>focuses on </a:t>
            </a:r>
            <a:r>
              <a:rPr dirty="0" sz="2000" spc="5">
                <a:latin typeface="Times New Roman"/>
                <a:cs typeface="Times New Roman"/>
              </a:rPr>
              <a:t>how </a:t>
            </a:r>
            <a:r>
              <a:rPr dirty="0" sz="2000">
                <a:latin typeface="Times New Roman"/>
                <a:cs typeface="Times New Roman"/>
              </a:rPr>
              <a:t>the service provider is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handling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your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data.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It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crucial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know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whether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it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encrypted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transit or at rest and whether the app controls are in place to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determine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how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data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stored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who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view</a:t>
            </a:r>
            <a:r>
              <a:rPr dirty="0" sz="2000" spc="-5">
                <a:latin typeface="Times New Roman"/>
                <a:cs typeface="Times New Roman"/>
              </a:rPr>
              <a:t> it.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88</a:t>
            </a:fld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7716520" cy="39566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SaaS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Risks</a:t>
            </a:r>
            <a:endParaRPr sz="2400">
              <a:latin typeface="Times New Roman"/>
              <a:cs typeface="Times New Roman"/>
            </a:endParaRPr>
          </a:p>
          <a:p>
            <a:pPr marL="788035" indent="-457834">
              <a:lnSpc>
                <a:spcPct val="100000"/>
              </a:lnSpc>
              <a:spcBef>
                <a:spcPts val="1664"/>
              </a:spcBef>
              <a:buAutoNum type="arabicPeriod" startAt="3"/>
              <a:tabLst>
                <a:tab pos="788035" algn="l"/>
                <a:tab pos="788670" algn="l"/>
              </a:tabLst>
            </a:pPr>
            <a:r>
              <a:rPr dirty="0" sz="2000" b="1">
                <a:latin typeface="Times New Roman"/>
                <a:cs typeface="Times New Roman"/>
              </a:rPr>
              <a:t>SaaS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Provider</a:t>
            </a:r>
            <a:r>
              <a:rPr dirty="0" sz="2000" spc="-7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Operational</a:t>
            </a:r>
            <a:r>
              <a:rPr dirty="0" sz="2000" spc="-4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Risk</a:t>
            </a:r>
            <a:endParaRPr sz="2000">
              <a:latin typeface="Times New Roman"/>
              <a:cs typeface="Times New Roman"/>
            </a:endParaRPr>
          </a:p>
          <a:p>
            <a:pPr marL="788035" marR="508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This includes issues such as the </a:t>
            </a:r>
            <a:r>
              <a:rPr dirty="0" sz="2000" spc="-5">
                <a:latin typeface="Times New Roman"/>
                <a:cs typeface="Times New Roman"/>
              </a:rPr>
              <a:t>uptime </a:t>
            </a:r>
            <a:r>
              <a:rPr dirty="0" sz="2000">
                <a:latin typeface="Times New Roman"/>
                <a:cs typeface="Times New Roman"/>
              </a:rPr>
              <a:t>SLA guaranteed by the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provider,</a:t>
            </a:r>
            <a:r>
              <a:rPr dirty="0" sz="2000" spc="47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whether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there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24×7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support,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compliance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certificates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obtained by the provider and the </a:t>
            </a:r>
            <a:r>
              <a:rPr dirty="0" sz="2000" spc="-5">
                <a:latin typeface="Times New Roman"/>
                <a:cs typeface="Times New Roman"/>
              </a:rPr>
              <a:t>Disaster </a:t>
            </a:r>
            <a:r>
              <a:rPr dirty="0" sz="2000">
                <a:latin typeface="Times New Roman"/>
                <a:cs typeface="Times New Roman"/>
              </a:rPr>
              <a:t>Recovery strategy of the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15">
                <a:latin typeface="Times New Roman"/>
                <a:cs typeface="Times New Roman"/>
              </a:rPr>
              <a:t>provider.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775970" indent="-445770">
              <a:lnSpc>
                <a:spcPct val="100000"/>
              </a:lnSpc>
              <a:spcBef>
                <a:spcPts val="5"/>
              </a:spcBef>
              <a:buAutoNum type="arabicPeriod" startAt="4"/>
              <a:tabLst>
                <a:tab pos="775970" algn="l"/>
                <a:tab pos="776605" algn="l"/>
              </a:tabLst>
            </a:pPr>
            <a:r>
              <a:rPr dirty="0" sz="2000" b="1">
                <a:latin typeface="Times New Roman"/>
                <a:cs typeface="Times New Roman"/>
              </a:rPr>
              <a:t>Sa</a:t>
            </a:r>
            <a:r>
              <a:rPr dirty="0" sz="2000" spc="5" b="1">
                <a:latin typeface="Times New Roman"/>
                <a:cs typeface="Times New Roman"/>
              </a:rPr>
              <a:t>a</a:t>
            </a:r>
            <a:r>
              <a:rPr dirty="0" sz="2000" b="1">
                <a:latin typeface="Times New Roman"/>
                <a:cs typeface="Times New Roman"/>
              </a:rPr>
              <a:t>S</a:t>
            </a:r>
            <a:r>
              <a:rPr dirty="0" sz="2000" spc="-3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P</a:t>
            </a:r>
            <a:r>
              <a:rPr dirty="0" sz="2000" spc="-40" b="1">
                <a:latin typeface="Times New Roman"/>
                <a:cs typeface="Times New Roman"/>
              </a:rPr>
              <a:t>r</a:t>
            </a:r>
            <a:r>
              <a:rPr dirty="0" sz="2000" b="1">
                <a:latin typeface="Times New Roman"/>
                <a:cs typeface="Times New Roman"/>
              </a:rPr>
              <a:t>o</a:t>
            </a:r>
            <a:r>
              <a:rPr dirty="0" sz="2000" spc="10" b="1">
                <a:latin typeface="Times New Roman"/>
                <a:cs typeface="Times New Roman"/>
              </a:rPr>
              <a:t>v</a:t>
            </a:r>
            <a:r>
              <a:rPr dirty="0" sz="2000" b="1">
                <a:latin typeface="Times New Roman"/>
                <a:cs typeface="Times New Roman"/>
              </a:rPr>
              <a:t>ider</a:t>
            </a:r>
            <a:r>
              <a:rPr dirty="0" sz="2000" spc="-17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Ap</a:t>
            </a:r>
            <a:r>
              <a:rPr dirty="0" sz="2000" b="1">
                <a:latin typeface="Times New Roman"/>
                <a:cs typeface="Times New Roman"/>
              </a:rPr>
              <a:t>pl</a:t>
            </a:r>
            <a:r>
              <a:rPr dirty="0" sz="2000" spc="-10" b="1">
                <a:latin typeface="Times New Roman"/>
                <a:cs typeface="Times New Roman"/>
              </a:rPr>
              <a:t>i</a:t>
            </a:r>
            <a:r>
              <a:rPr dirty="0" sz="2000" b="1">
                <a:latin typeface="Times New Roman"/>
                <a:cs typeface="Times New Roman"/>
              </a:rPr>
              <a:t>ca</a:t>
            </a:r>
            <a:r>
              <a:rPr dirty="0" sz="2000" spc="5" b="1">
                <a:latin typeface="Times New Roman"/>
                <a:cs typeface="Times New Roman"/>
              </a:rPr>
              <a:t>t</a:t>
            </a:r>
            <a:r>
              <a:rPr dirty="0" sz="2000" b="1">
                <a:latin typeface="Times New Roman"/>
                <a:cs typeface="Times New Roman"/>
              </a:rPr>
              <a:t>ion</a:t>
            </a:r>
            <a:r>
              <a:rPr dirty="0" sz="2000" spc="-4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Risk</a:t>
            </a:r>
            <a:endParaRPr sz="2000">
              <a:latin typeface="Times New Roman"/>
              <a:cs typeface="Times New Roman"/>
            </a:endParaRPr>
          </a:p>
          <a:p>
            <a:pPr marL="788035" marR="22288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Application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risk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inherent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risk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 </a:t>
            </a:r>
            <a:r>
              <a:rPr dirty="0" sz="2000" spc="-5">
                <a:latin typeface="Times New Roman"/>
                <a:cs typeface="Times New Roman"/>
              </a:rPr>
              <a:t>app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such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how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app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handles </a:t>
            </a:r>
            <a:r>
              <a:rPr dirty="0" sz="2000" spc="-5">
                <a:latin typeface="Times New Roman"/>
                <a:cs typeface="Times New Roman"/>
              </a:rPr>
              <a:t>authentication </a:t>
            </a:r>
            <a:r>
              <a:rPr dirty="0" sz="2000">
                <a:latin typeface="Times New Roman"/>
                <a:cs typeface="Times New Roman"/>
              </a:rPr>
              <a:t>and </a:t>
            </a:r>
            <a:r>
              <a:rPr dirty="0" sz="2000" spc="-5">
                <a:latin typeface="Times New Roman"/>
                <a:cs typeface="Times New Roman"/>
              </a:rPr>
              <a:t>authorization? </a:t>
            </a:r>
            <a:r>
              <a:rPr dirty="0" sz="2000">
                <a:latin typeface="Times New Roman"/>
                <a:cs typeface="Times New Roman"/>
              </a:rPr>
              <a:t>The development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practices </a:t>
            </a:r>
            <a:r>
              <a:rPr dirty="0" sz="2000">
                <a:latin typeface="Times New Roman"/>
                <a:cs typeface="Times New Roman"/>
              </a:rPr>
              <a:t>used by the provider to address configuration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vulnerabilities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session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management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vulnerabilities.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67216" y="4003547"/>
            <a:ext cx="1545335" cy="154533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91243" y="2282951"/>
            <a:ext cx="1263396" cy="11049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88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7599045" cy="1896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Cloud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Services</a:t>
            </a:r>
            <a:r>
              <a:rPr dirty="0" sz="2400" spc="-2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–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Pyramid</a:t>
            </a:r>
            <a:r>
              <a:rPr dirty="0" sz="2400" spc="-3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Model:</a:t>
            </a:r>
            <a:endParaRPr sz="2400">
              <a:latin typeface="Times New Roman"/>
              <a:cs typeface="Times New Roman"/>
            </a:endParaRPr>
          </a:p>
          <a:p>
            <a:pPr marL="441959">
              <a:lnSpc>
                <a:spcPct val="100000"/>
              </a:lnSpc>
              <a:spcBef>
                <a:spcPts val="2245"/>
              </a:spcBef>
            </a:pPr>
            <a:r>
              <a:rPr dirty="0" sz="2000">
                <a:latin typeface="Times New Roman"/>
                <a:cs typeface="Times New Roman"/>
              </a:rPr>
              <a:t>NIST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defines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three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models: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SaaS,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Paas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IaaS.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441959" marR="508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The figure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depicts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their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relationship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 hierarchical</a:t>
            </a:r>
            <a:r>
              <a:rPr dirty="0" sz="2000" spc="459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model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with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each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layer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consuming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elements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layers</a:t>
            </a:r>
            <a:r>
              <a:rPr dirty="0" sz="2000">
                <a:latin typeface="Times New Roman"/>
                <a:cs typeface="Times New Roman"/>
              </a:rPr>
              <a:t> below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it.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095244" y="3215639"/>
            <a:ext cx="3642360" cy="3141345"/>
            <a:chOff x="3095244" y="3215639"/>
            <a:chExt cx="3642360" cy="3141345"/>
          </a:xfrm>
        </p:grpSpPr>
        <p:sp>
          <p:nvSpPr>
            <p:cNvPr id="5" name="object 5"/>
            <p:cNvSpPr/>
            <p:nvPr/>
          </p:nvSpPr>
          <p:spPr>
            <a:xfrm>
              <a:off x="3095244" y="3215639"/>
              <a:ext cx="3642360" cy="3141345"/>
            </a:xfrm>
            <a:custGeom>
              <a:avLst/>
              <a:gdLst/>
              <a:ahLst/>
              <a:cxnLst/>
              <a:rect l="l" t="t" r="r" b="b"/>
              <a:pathLst>
                <a:path w="3642359" h="3141345">
                  <a:moveTo>
                    <a:pt x="1821180" y="0"/>
                  </a:moveTo>
                  <a:lnTo>
                    <a:pt x="0" y="3140964"/>
                  </a:lnTo>
                  <a:lnTo>
                    <a:pt x="3642359" y="3140964"/>
                  </a:lnTo>
                  <a:lnTo>
                    <a:pt x="182118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541776" y="4550663"/>
              <a:ext cx="2685415" cy="923925"/>
            </a:xfrm>
            <a:custGeom>
              <a:avLst/>
              <a:gdLst/>
              <a:ahLst/>
              <a:cxnLst/>
              <a:rect l="l" t="t" r="r" b="b"/>
              <a:pathLst>
                <a:path w="2685415" h="923925">
                  <a:moveTo>
                    <a:pt x="333756" y="0"/>
                  </a:moveTo>
                  <a:lnTo>
                    <a:pt x="2161666" y="0"/>
                  </a:lnTo>
                </a:path>
                <a:path w="2685415" h="923925">
                  <a:moveTo>
                    <a:pt x="0" y="923544"/>
                  </a:moveTo>
                  <a:lnTo>
                    <a:pt x="2685161" y="923544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4640326" y="3943603"/>
            <a:ext cx="49784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latin typeface="Calibri"/>
                <a:cs typeface="Calibri"/>
              </a:rPr>
              <a:t>Sa</a:t>
            </a:r>
            <a:r>
              <a:rPr dirty="0" sz="2000" spc="-15" b="1">
                <a:latin typeface="Calibri"/>
                <a:cs typeface="Calibri"/>
              </a:rPr>
              <a:t>a</a:t>
            </a:r>
            <a:r>
              <a:rPr dirty="0" sz="2000" b="1">
                <a:latin typeface="Calibri"/>
                <a:cs typeface="Calibri"/>
              </a:rPr>
              <a:t>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8" name="object 8"/>
          <p:cNvSpPr txBox="1"/>
          <p:nvPr/>
        </p:nvSpPr>
        <p:spPr>
          <a:xfrm>
            <a:off x="4624832" y="4830571"/>
            <a:ext cx="52705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35" b="1">
                <a:latin typeface="Calibri"/>
                <a:cs typeface="Calibri"/>
              </a:rPr>
              <a:t>P</a:t>
            </a:r>
            <a:r>
              <a:rPr dirty="0" sz="2000" b="1">
                <a:latin typeface="Calibri"/>
                <a:cs typeface="Calibri"/>
              </a:rPr>
              <a:t>a</a:t>
            </a:r>
            <a:r>
              <a:rPr dirty="0" sz="2000" spc="-15" b="1">
                <a:latin typeface="Calibri"/>
                <a:cs typeface="Calibri"/>
              </a:rPr>
              <a:t>a</a:t>
            </a:r>
            <a:r>
              <a:rPr dirty="0" sz="2000" b="1">
                <a:latin typeface="Calibri"/>
                <a:cs typeface="Calibri"/>
              </a:rPr>
              <a:t>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40326" y="5754420"/>
            <a:ext cx="46482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Calibri"/>
                <a:cs typeface="Calibri"/>
              </a:rPr>
              <a:t>Ia</a:t>
            </a:r>
            <a:r>
              <a:rPr dirty="0" sz="2000" spc="-10" b="1">
                <a:latin typeface="Calibri"/>
                <a:cs typeface="Calibri"/>
              </a:rPr>
              <a:t>a</a:t>
            </a:r>
            <a:r>
              <a:rPr dirty="0" sz="2000" b="1">
                <a:latin typeface="Calibri"/>
                <a:cs typeface="Calibri"/>
              </a:rPr>
              <a:t>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17868" y="3951223"/>
            <a:ext cx="311975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latin typeface="Times New Roman"/>
                <a:cs typeface="Times New Roman"/>
              </a:rPr>
              <a:t>SaaS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–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Software</a:t>
            </a:r>
            <a:r>
              <a:rPr dirty="0" sz="2000" spc="-4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as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</a:t>
            </a:r>
            <a:r>
              <a:rPr dirty="0" sz="2000" spc="-1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17868" y="4864100"/>
            <a:ext cx="313690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latin typeface="Times New Roman"/>
                <a:cs typeface="Times New Roman"/>
              </a:rPr>
              <a:t>PaaS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–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Platform</a:t>
            </a:r>
            <a:r>
              <a:rPr dirty="0" sz="2000" spc="-5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as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</a:t>
            </a:r>
            <a:r>
              <a:rPr dirty="0" sz="2000" spc="-1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17868" y="5721502"/>
            <a:ext cx="366712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latin typeface="Times New Roman"/>
                <a:cs typeface="Times New Roman"/>
              </a:rPr>
              <a:t>IaaS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–</a:t>
            </a:r>
            <a:r>
              <a:rPr dirty="0" sz="2000" spc="-10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Infrastructure</a:t>
            </a:r>
            <a:r>
              <a:rPr dirty="0" sz="2000" spc="-5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as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</a:t>
            </a:r>
            <a:r>
              <a:rPr dirty="0" sz="2000" spc="-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645668" y="1143457"/>
            <a:ext cx="5680710" cy="18230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Platform</a:t>
            </a:r>
            <a:r>
              <a:rPr dirty="0" sz="2400" spc="-3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as</a:t>
            </a:r>
            <a:r>
              <a:rPr dirty="0" sz="2400" spc="-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Service</a:t>
            </a:r>
            <a:r>
              <a:rPr dirty="0" sz="2400" spc="-2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–</a:t>
            </a:r>
            <a:r>
              <a:rPr dirty="0" sz="2400" spc="-1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Some</a:t>
            </a:r>
            <a:r>
              <a:rPr dirty="0" sz="2400" spc="-2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examples</a:t>
            </a:r>
            <a:r>
              <a:rPr dirty="0" sz="2400" spc="-20" b="1">
                <a:latin typeface="Times New Roman"/>
                <a:cs typeface="Times New Roman"/>
              </a:rPr>
              <a:t> </a:t>
            </a:r>
            <a:r>
              <a:rPr dirty="0" sz="2400" spc="-15" b="1">
                <a:latin typeface="Times New Roman"/>
                <a:cs typeface="Times New Roman"/>
              </a:rPr>
              <a:t>are:</a:t>
            </a:r>
            <a:endParaRPr sz="240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spcBef>
                <a:spcPts val="1664"/>
              </a:spcBef>
              <a:buFont typeface="Arial MT"/>
              <a:buChar char="•"/>
              <a:tabLst>
                <a:tab pos="670560" algn="l"/>
                <a:tab pos="671195" algn="l"/>
              </a:tabLst>
            </a:pPr>
            <a:r>
              <a:rPr dirty="0" sz="2000" spc="-5" b="1">
                <a:latin typeface="Times New Roman"/>
                <a:cs typeface="Times New Roman"/>
              </a:rPr>
              <a:t>Salesforce.com</a:t>
            </a:r>
            <a:endParaRPr sz="200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buFont typeface="Arial MT"/>
              <a:buChar char="•"/>
              <a:tabLst>
                <a:tab pos="670560" algn="l"/>
                <a:tab pos="671195" algn="l"/>
              </a:tabLst>
            </a:pPr>
            <a:r>
              <a:rPr dirty="0" sz="2000" b="1">
                <a:latin typeface="Times New Roman"/>
                <a:cs typeface="Times New Roman"/>
              </a:rPr>
              <a:t>Office</a:t>
            </a:r>
            <a:r>
              <a:rPr dirty="0" sz="2000" spc="-7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365</a:t>
            </a:r>
            <a:endParaRPr sz="200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670560" algn="l"/>
                <a:tab pos="671195" algn="l"/>
              </a:tabLst>
            </a:pPr>
            <a:r>
              <a:rPr dirty="0" sz="2000" spc="-5" b="1">
                <a:latin typeface="Times New Roman"/>
                <a:cs typeface="Times New Roman"/>
              </a:rPr>
              <a:t>Zoho</a:t>
            </a:r>
            <a:endParaRPr sz="2000">
              <a:latin typeface="Times New Roman"/>
              <a:cs typeface="Times New Roman"/>
            </a:endParaRPr>
          </a:p>
          <a:p>
            <a:pPr marL="670560" indent="-343535">
              <a:lnSpc>
                <a:spcPct val="100000"/>
              </a:lnSpc>
              <a:buFont typeface="Arial MT"/>
              <a:buChar char="•"/>
              <a:tabLst>
                <a:tab pos="670560" algn="l"/>
                <a:tab pos="671195" algn="l"/>
              </a:tabLst>
            </a:pPr>
            <a:r>
              <a:rPr dirty="0" sz="2000" b="1">
                <a:latin typeface="Times New Roman"/>
                <a:cs typeface="Times New Roman"/>
              </a:rPr>
              <a:t>Google</a:t>
            </a:r>
            <a:r>
              <a:rPr dirty="0" sz="2000" spc="-6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G</a:t>
            </a:r>
            <a:r>
              <a:rPr dirty="0" sz="2000" spc="-4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Suite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33104" y="3825240"/>
            <a:ext cx="2066544" cy="14112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3960" y="4261103"/>
            <a:ext cx="1687067" cy="576072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329940" y="3063239"/>
            <a:ext cx="5400040" cy="3141345"/>
            <a:chOff x="3329940" y="3063239"/>
            <a:chExt cx="5400040" cy="314134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61504" y="4104131"/>
              <a:ext cx="1267968" cy="91744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29940" y="4122419"/>
              <a:ext cx="1517903" cy="85343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207764" y="3063239"/>
              <a:ext cx="3644265" cy="3141345"/>
            </a:xfrm>
            <a:custGeom>
              <a:avLst/>
              <a:gdLst/>
              <a:ahLst/>
              <a:cxnLst/>
              <a:rect l="l" t="t" r="r" b="b"/>
              <a:pathLst>
                <a:path w="3644265" h="3141345">
                  <a:moveTo>
                    <a:pt x="1821941" y="0"/>
                  </a:moveTo>
                  <a:lnTo>
                    <a:pt x="0" y="3140964"/>
                  </a:lnTo>
                  <a:lnTo>
                    <a:pt x="3643884" y="3140964"/>
                  </a:lnTo>
                  <a:lnTo>
                    <a:pt x="1821941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753480" y="3782695"/>
            <a:ext cx="51625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latin typeface="Calibri"/>
                <a:cs typeface="Calibri"/>
              </a:rPr>
              <a:t>Sa</a:t>
            </a:r>
            <a:r>
              <a:rPr dirty="0" sz="2000" spc="-15" b="1">
                <a:latin typeface="Calibri"/>
                <a:cs typeface="Calibri"/>
              </a:rPr>
              <a:t>a</a:t>
            </a:r>
            <a:r>
              <a:rPr dirty="0" sz="2000" b="1">
                <a:latin typeface="Calibri"/>
                <a:cs typeface="Calibri"/>
              </a:rPr>
              <a:t>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654296" y="4354067"/>
            <a:ext cx="2685415" cy="925194"/>
          </a:xfrm>
          <a:custGeom>
            <a:avLst/>
            <a:gdLst/>
            <a:ahLst/>
            <a:cxnLst/>
            <a:rect l="l" t="t" r="r" b="b"/>
            <a:pathLst>
              <a:path w="2685415" h="925195">
                <a:moveTo>
                  <a:pt x="333755" y="0"/>
                </a:moveTo>
                <a:lnTo>
                  <a:pt x="2161667" y="0"/>
                </a:lnTo>
              </a:path>
              <a:path w="2685415" h="925195">
                <a:moveTo>
                  <a:pt x="0" y="925067"/>
                </a:moveTo>
                <a:lnTo>
                  <a:pt x="2685160" y="925067"/>
                </a:lnTo>
              </a:path>
            </a:pathLst>
          </a:custGeom>
          <a:ln w="762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88</a:t>
            </a:fld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55023" y="4748782"/>
            <a:ext cx="3236975" cy="210921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10422890" cy="48710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Office</a:t>
            </a:r>
            <a:r>
              <a:rPr dirty="0" sz="2400" spc="-7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365</a:t>
            </a:r>
            <a:endParaRPr sz="2400">
              <a:latin typeface="Times New Roman"/>
              <a:cs typeface="Times New Roman"/>
            </a:endParaRPr>
          </a:p>
          <a:p>
            <a:pPr marL="673735" indent="-343535">
              <a:lnSpc>
                <a:spcPct val="100000"/>
              </a:lnSpc>
              <a:spcBef>
                <a:spcPts val="1664"/>
              </a:spcBef>
              <a:buFont typeface="Arial MT"/>
              <a:buChar char="•"/>
              <a:tabLst>
                <a:tab pos="673735" algn="l"/>
                <a:tab pos="674370" algn="l"/>
              </a:tabLst>
            </a:pPr>
            <a:r>
              <a:rPr dirty="0" sz="2000">
                <a:latin typeface="Times New Roman"/>
                <a:cs typeface="Times New Roman"/>
              </a:rPr>
              <a:t>Microsoft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Office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365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application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suite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developed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by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Microsoft,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considered</a:t>
            </a:r>
            <a:endParaRPr sz="2000">
              <a:latin typeface="Times New Roman"/>
              <a:cs typeface="Times New Roman"/>
            </a:endParaRPr>
          </a:p>
          <a:p>
            <a:pPr marL="67373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one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best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cloud-based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small,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medium,</a:t>
            </a:r>
            <a:r>
              <a:rPr dirty="0" sz="2000">
                <a:latin typeface="Times New Roman"/>
                <a:cs typeface="Times New Roman"/>
              </a:rPr>
              <a:t> and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large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businesses.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673735" indent="-343535">
              <a:lnSpc>
                <a:spcPct val="100000"/>
              </a:lnSpc>
              <a:buFont typeface="Arial MT"/>
              <a:buChar char="•"/>
              <a:tabLst>
                <a:tab pos="673735" algn="l"/>
                <a:tab pos="674370" algn="l"/>
              </a:tabLst>
            </a:pPr>
            <a:r>
              <a:rPr dirty="0" sz="2000">
                <a:latin typeface="Times New Roman"/>
                <a:cs typeface="Times New Roman"/>
              </a:rPr>
              <a:t>It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works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SaaS</a:t>
            </a:r>
            <a:r>
              <a:rPr dirty="0" sz="2000" spc="-5">
                <a:latin typeface="Times New Roman"/>
                <a:cs typeface="Times New Roman"/>
              </a:rPr>
              <a:t> model,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all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software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installed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maintained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73735" marR="508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673735" algn="l"/>
                <a:tab pos="674370" algn="l"/>
              </a:tabLst>
            </a:pPr>
            <a:r>
              <a:rPr dirty="0" sz="2000" spc="-5">
                <a:latin typeface="Times New Roman"/>
                <a:cs typeface="Times New Roman"/>
              </a:rPr>
              <a:t>Office </a:t>
            </a:r>
            <a:r>
              <a:rPr dirty="0" sz="2000" spc="5">
                <a:latin typeface="Times New Roman"/>
                <a:cs typeface="Times New Roman"/>
              </a:rPr>
              <a:t>365 </a:t>
            </a:r>
            <a:r>
              <a:rPr dirty="0" sz="2000">
                <a:latin typeface="Times New Roman"/>
                <a:cs typeface="Times New Roman"/>
              </a:rPr>
              <a:t>is a cloud-based service that provides the best business </a:t>
            </a:r>
            <a:r>
              <a:rPr dirty="0" sz="2000" spc="-5">
                <a:latin typeface="Times New Roman"/>
                <a:cs typeface="Times New Roman"/>
              </a:rPr>
              <a:t>emailing </a:t>
            </a:r>
            <a:r>
              <a:rPr dirty="0" sz="2000">
                <a:latin typeface="Times New Roman"/>
                <a:cs typeface="Times New Roman"/>
              </a:rPr>
              <a:t>solutions and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productivity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tools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like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Mailbox,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Skype,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One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Drive,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Online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Docs,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Online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 spc="-30">
                <a:latin typeface="Times New Roman"/>
                <a:cs typeface="Times New Roman"/>
              </a:rPr>
              <a:t>Word,</a:t>
            </a:r>
            <a:r>
              <a:rPr dirty="0" sz="2000" spc="-114">
                <a:latin typeface="Times New Roman"/>
                <a:cs typeface="Times New Roman"/>
              </a:rPr>
              <a:t> </a:t>
            </a:r>
            <a:r>
              <a:rPr dirty="0" sz="2000" spc="-45">
                <a:latin typeface="Times New Roman"/>
                <a:cs typeface="Times New Roman"/>
              </a:rPr>
              <a:t>Yammer,</a:t>
            </a:r>
            <a:r>
              <a:rPr dirty="0" sz="2000" spc="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Online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Excel, and Calendar which helps you and your </a:t>
            </a:r>
            <a:r>
              <a:rPr dirty="0" sz="2000" spc="-5">
                <a:latin typeface="Times New Roman"/>
                <a:cs typeface="Times New Roman"/>
              </a:rPr>
              <a:t>team </a:t>
            </a:r>
            <a:r>
              <a:rPr dirty="0" sz="2000">
                <a:latin typeface="Times New Roman"/>
                <a:cs typeface="Times New Roman"/>
              </a:rPr>
              <a:t>to work from anywhere, </a:t>
            </a:r>
            <a:r>
              <a:rPr dirty="0" sz="2000" spc="-5">
                <a:latin typeface="Times New Roman"/>
                <a:cs typeface="Times New Roman"/>
              </a:rPr>
              <a:t>anytime, </a:t>
            </a:r>
            <a:r>
              <a:rPr dirty="0" sz="2000">
                <a:latin typeface="Times New Roman"/>
                <a:cs typeface="Times New Roman"/>
              </a:rPr>
              <a:t>and on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any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device.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short,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it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Office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whenever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 wherever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you need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it.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73735" marR="77851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673735" algn="l"/>
                <a:tab pos="674370" algn="l"/>
              </a:tabLst>
            </a:pPr>
            <a:r>
              <a:rPr dirty="0" sz="2000" spc="-5">
                <a:latin typeface="Times New Roman"/>
                <a:cs typeface="Times New Roman"/>
              </a:rPr>
              <a:t>Office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365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helps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business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increase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employee </a:t>
            </a:r>
            <a:r>
              <a:rPr dirty="0" sz="2000">
                <a:latin typeface="Times New Roman"/>
                <a:cs typeface="Times New Roman"/>
              </a:rPr>
              <a:t>productivity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by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saving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time,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25">
                <a:latin typeface="Times New Roman"/>
                <a:cs typeface="Times New Roman"/>
              </a:rPr>
              <a:t>money,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and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resources.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73735" indent="-3435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673735" algn="l"/>
                <a:tab pos="674370" algn="l"/>
              </a:tabLst>
            </a:pPr>
            <a:r>
              <a:rPr dirty="0" sz="2000">
                <a:latin typeface="Times New Roman"/>
                <a:cs typeface="Times New Roman"/>
              </a:rPr>
              <a:t>There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different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Office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365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plans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which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users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subscribe.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88</a:t>
            </a:fld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507" y="1880616"/>
            <a:ext cx="7138416" cy="401573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135382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Office</a:t>
            </a:r>
            <a:r>
              <a:rPr dirty="0" sz="2400" spc="-10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365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88</a:t>
            </a:fld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5660" y="6427114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93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97111" y="4180332"/>
            <a:ext cx="3125724" cy="235915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45668" y="1143457"/>
            <a:ext cx="8432165" cy="4551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5927725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Office</a:t>
            </a:r>
            <a:r>
              <a:rPr dirty="0" sz="2400" spc="-6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365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Services</a:t>
            </a:r>
            <a:endParaRPr sz="2400">
              <a:latin typeface="Times New Roman"/>
              <a:cs typeface="Times New Roman"/>
            </a:endParaRPr>
          </a:p>
          <a:p>
            <a:pPr algn="ctr" marR="5949315">
              <a:lnSpc>
                <a:spcPct val="100000"/>
              </a:lnSpc>
              <a:spcBef>
                <a:spcPts val="1555"/>
              </a:spcBef>
            </a:pPr>
            <a:r>
              <a:rPr dirty="0" sz="2000" spc="-5">
                <a:latin typeface="Times New Roman"/>
                <a:cs typeface="Times New Roman"/>
              </a:rPr>
              <a:t>Office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365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offers: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788035" marR="80645" indent="-457200">
              <a:lnSpc>
                <a:spcPct val="100000"/>
              </a:lnSpc>
              <a:buAutoNum type="arabicPeriod"/>
              <a:tabLst>
                <a:tab pos="788035" algn="l"/>
                <a:tab pos="788670" algn="l"/>
              </a:tabLst>
            </a:pPr>
            <a:r>
              <a:rPr dirty="0" sz="2000" b="1">
                <a:latin typeface="Times New Roman"/>
                <a:cs typeface="Times New Roman"/>
              </a:rPr>
              <a:t>Office</a:t>
            </a:r>
            <a:r>
              <a:rPr dirty="0" sz="2000" spc="-4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online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similar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office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except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that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office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online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apps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 </a:t>
            </a:r>
            <a:r>
              <a:rPr dirty="0" sz="2000" spc="-5">
                <a:latin typeface="Times New Roman"/>
                <a:cs typeface="Times New Roman"/>
              </a:rPr>
              <a:t>accessed </a:t>
            </a:r>
            <a:r>
              <a:rPr dirty="0" sz="2000">
                <a:latin typeface="Times New Roman"/>
                <a:cs typeface="Times New Roman"/>
              </a:rPr>
              <a:t>only through internet </a:t>
            </a:r>
            <a:r>
              <a:rPr dirty="0" sz="2000" spc="-5">
                <a:latin typeface="Times New Roman"/>
                <a:cs typeface="Times New Roman"/>
              </a:rPr>
              <a:t>making </a:t>
            </a:r>
            <a:r>
              <a:rPr dirty="0" sz="2000">
                <a:latin typeface="Times New Roman"/>
                <a:cs typeface="Times New Roman"/>
              </a:rPr>
              <a:t>it </a:t>
            </a:r>
            <a:r>
              <a:rPr dirty="0" sz="2000" spc="-5">
                <a:latin typeface="Times New Roman"/>
                <a:cs typeface="Times New Roman"/>
              </a:rPr>
              <a:t>easier </a:t>
            </a:r>
            <a:r>
              <a:rPr dirty="0" sz="2000">
                <a:latin typeface="Times New Roman"/>
                <a:cs typeface="Times New Roman"/>
              </a:rPr>
              <a:t>for users in </a:t>
            </a:r>
            <a:r>
              <a:rPr dirty="0" sz="2000" spc="-5">
                <a:latin typeface="Times New Roman"/>
                <a:cs typeface="Times New Roman"/>
              </a:rPr>
              <a:t>different </a:t>
            </a:r>
            <a:r>
              <a:rPr dirty="0" sz="2000">
                <a:latin typeface="Times New Roman"/>
                <a:cs typeface="Times New Roman"/>
              </a:rPr>
              <a:t> locations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collaborate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share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data.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788035" marR="5080" indent="-457200">
              <a:lnSpc>
                <a:spcPct val="100000"/>
              </a:lnSpc>
              <a:buAutoNum type="arabicPeriod"/>
              <a:tabLst>
                <a:tab pos="788035" algn="l"/>
                <a:tab pos="788670" algn="l"/>
              </a:tabLst>
            </a:pPr>
            <a:r>
              <a:rPr dirty="0" sz="2000" b="1">
                <a:latin typeface="Times New Roman"/>
                <a:cs typeface="Times New Roman"/>
              </a:rPr>
              <a:t>Exchange online </a:t>
            </a:r>
            <a:r>
              <a:rPr dirty="0" sz="2000">
                <a:latin typeface="Times New Roman"/>
                <a:cs typeface="Times New Roman"/>
              </a:rPr>
              <a:t>is an </a:t>
            </a:r>
            <a:r>
              <a:rPr dirty="0" sz="2000" spc="-5">
                <a:latin typeface="Times New Roman"/>
                <a:cs typeface="Times New Roman"/>
              </a:rPr>
              <a:t>application </a:t>
            </a:r>
            <a:r>
              <a:rPr dirty="0" sz="2000">
                <a:latin typeface="Times New Roman"/>
                <a:cs typeface="Times New Roman"/>
              </a:rPr>
              <a:t>for IT </a:t>
            </a:r>
            <a:r>
              <a:rPr dirty="0" sz="2000" spc="-5">
                <a:latin typeface="Times New Roman"/>
                <a:cs typeface="Times New Roman"/>
              </a:rPr>
              <a:t>managers. </a:t>
            </a:r>
            <a:r>
              <a:rPr dirty="0" sz="2000">
                <a:latin typeface="Times New Roman"/>
                <a:cs typeface="Times New Roman"/>
              </a:rPr>
              <a:t>It gives centralized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control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 </a:t>
            </a:r>
            <a:r>
              <a:rPr dirty="0" sz="2000" spc="-5">
                <a:latin typeface="Times New Roman"/>
                <a:cs typeface="Times New Roman"/>
              </a:rPr>
              <a:t>all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mailboxes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company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set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mail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20">
                <a:latin typeface="Times New Roman"/>
                <a:cs typeface="Times New Roman"/>
              </a:rPr>
              <a:t>policy, </a:t>
            </a:r>
            <a:r>
              <a:rPr dirty="0" sz="2000" spc="-15">
                <a:latin typeface="Times New Roman"/>
                <a:cs typeface="Times New Roman"/>
              </a:rPr>
              <a:t>security,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filter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spams.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It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also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offers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data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loss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prevention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capabilities.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788035" marR="196215" indent="-457200">
              <a:lnSpc>
                <a:spcPct val="100000"/>
              </a:lnSpc>
              <a:buAutoNum type="arabicPeriod"/>
              <a:tabLst>
                <a:tab pos="788035" algn="l"/>
                <a:tab pos="788670" algn="l"/>
              </a:tabLst>
            </a:pPr>
            <a:r>
              <a:rPr dirty="0" sz="2000" spc="-5" b="1">
                <a:latin typeface="Times New Roman"/>
                <a:cs typeface="Times New Roman"/>
              </a:rPr>
              <a:t>SharePoint </a:t>
            </a:r>
            <a:r>
              <a:rPr dirty="0" sz="2000" b="1">
                <a:latin typeface="Times New Roman"/>
                <a:cs typeface="Times New Roman"/>
              </a:rPr>
              <a:t>online </a:t>
            </a:r>
            <a:r>
              <a:rPr dirty="0" sz="2000">
                <a:latin typeface="Times New Roman"/>
                <a:cs typeface="Times New Roman"/>
              </a:rPr>
              <a:t>is a web application to </a:t>
            </a:r>
            <a:r>
              <a:rPr dirty="0" sz="2000" spc="-5">
                <a:latin typeface="Times New Roman"/>
                <a:cs typeface="Times New Roman"/>
              </a:rPr>
              <a:t>modernize </a:t>
            </a:r>
            <a:r>
              <a:rPr dirty="0" sz="2000">
                <a:latin typeface="Times New Roman"/>
                <a:cs typeface="Times New Roman"/>
              </a:rPr>
              <a:t>the </a:t>
            </a:r>
            <a:r>
              <a:rPr dirty="0" sz="2000" spc="-5">
                <a:latin typeface="Times New Roman"/>
                <a:cs typeface="Times New Roman"/>
              </a:rPr>
              <a:t>on-premise 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infrastructure.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It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allows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create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team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sites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or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portals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 share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discover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collaborate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content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from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inside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outside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organization.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4183" y="5974181"/>
            <a:ext cx="767270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dirty="0" sz="2000" b="1">
                <a:latin typeface="Times New Roman"/>
                <a:cs typeface="Times New Roman"/>
              </a:rPr>
              <a:t>4.	</a:t>
            </a:r>
            <a:r>
              <a:rPr dirty="0" sz="2000" spc="-35" b="1">
                <a:latin typeface="Times New Roman"/>
                <a:cs typeface="Times New Roman"/>
              </a:rPr>
              <a:t>Yammer</a:t>
            </a:r>
            <a:r>
              <a:rPr dirty="0" sz="2000" spc="-40" b="1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enterprise-based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social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networking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that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helps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organization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connect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 interact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 spc="-15">
                <a:latin typeface="Times New Roman"/>
                <a:cs typeface="Times New Roman"/>
              </a:rPr>
              <a:t>privately.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5660" y="6427114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94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7776" y="1999488"/>
            <a:ext cx="8234171" cy="42291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97891" y="371983"/>
            <a:ext cx="3239770" cy="1163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 b="1">
                <a:latin typeface="Arial"/>
                <a:cs typeface="Arial"/>
              </a:rPr>
              <a:t>Cloud</a:t>
            </a:r>
            <a:r>
              <a:rPr dirty="0" sz="2400" spc="-60" b="1">
                <a:latin typeface="Arial"/>
                <a:cs typeface="Arial"/>
              </a:rPr>
              <a:t> </a:t>
            </a:r>
            <a:r>
              <a:rPr dirty="0" sz="2400" spc="-25" b="1">
                <a:latin typeface="Arial"/>
                <a:cs typeface="Arial"/>
              </a:rPr>
              <a:t>Delivery</a:t>
            </a:r>
            <a:r>
              <a:rPr dirty="0" sz="2400" spc="-40" b="1">
                <a:latin typeface="Arial"/>
                <a:cs typeface="Arial"/>
              </a:rPr>
              <a:t> </a:t>
            </a:r>
            <a:r>
              <a:rPr dirty="0" sz="2400" spc="-25" b="1">
                <a:latin typeface="Arial"/>
                <a:cs typeface="Arial"/>
              </a:rPr>
              <a:t>Models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Arial"/>
              <a:cs typeface="Arial"/>
            </a:endParaRPr>
          </a:p>
          <a:p>
            <a:pPr marL="360045">
              <a:lnSpc>
                <a:spcPct val="100000"/>
              </a:lnSpc>
              <a:spcBef>
                <a:spcPts val="5"/>
              </a:spcBef>
            </a:pPr>
            <a:r>
              <a:rPr dirty="0" sz="2400" b="1">
                <a:latin typeface="Times New Roman"/>
                <a:cs typeface="Times New Roman"/>
              </a:rPr>
              <a:t>Office</a:t>
            </a:r>
            <a:r>
              <a:rPr dirty="0" sz="2400" spc="-5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365</a:t>
            </a:r>
            <a:r>
              <a:rPr dirty="0" sz="2400" spc="-2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apps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5660" y="6427114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95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grpSp>
        <p:nvGrpSpPr>
          <p:cNvPr id="4" name="object 4"/>
          <p:cNvGrpSpPr/>
          <p:nvPr/>
        </p:nvGrpSpPr>
        <p:grpSpPr>
          <a:xfrm>
            <a:off x="9989819" y="5169408"/>
            <a:ext cx="2202180" cy="1530350"/>
            <a:chOff x="9989819" y="5169408"/>
            <a:chExt cx="2202180" cy="15303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89819" y="5169408"/>
              <a:ext cx="2202179" cy="15300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84891" y="5364480"/>
              <a:ext cx="1676400" cy="94183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45668" y="1143457"/>
            <a:ext cx="2823845" cy="864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Of</a:t>
            </a:r>
            <a:r>
              <a:rPr dirty="0" sz="2400" spc="5" b="1">
                <a:latin typeface="Times New Roman"/>
                <a:cs typeface="Times New Roman"/>
              </a:rPr>
              <a:t>f</a:t>
            </a:r>
            <a:r>
              <a:rPr dirty="0" sz="2400" b="1">
                <a:latin typeface="Times New Roman"/>
                <a:cs typeface="Times New Roman"/>
              </a:rPr>
              <a:t>ice</a:t>
            </a:r>
            <a:r>
              <a:rPr dirty="0" sz="2400" spc="-3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Onl</a:t>
            </a:r>
            <a:r>
              <a:rPr dirty="0" sz="2400" spc="5" b="1">
                <a:latin typeface="Times New Roman"/>
                <a:cs typeface="Times New Roman"/>
              </a:rPr>
              <a:t>i</a:t>
            </a:r>
            <a:r>
              <a:rPr dirty="0" sz="2400" b="1">
                <a:latin typeface="Times New Roman"/>
                <a:cs typeface="Times New Roman"/>
              </a:rPr>
              <a:t>ne</a:t>
            </a:r>
            <a:r>
              <a:rPr dirty="0" sz="2400" spc="-15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10" b="1">
                <a:latin typeface="Times New Roman"/>
                <a:cs typeface="Times New Roman"/>
              </a:rPr>
              <a:t>p</a:t>
            </a:r>
            <a:r>
              <a:rPr dirty="0" sz="2400" b="1">
                <a:latin typeface="Times New Roman"/>
                <a:cs typeface="Times New Roman"/>
              </a:rPr>
              <a:t>ps</a:t>
            </a:r>
            <a:endParaRPr sz="2400">
              <a:latin typeface="Times New Roman"/>
              <a:cs typeface="Times New Roman"/>
            </a:endParaRPr>
          </a:p>
          <a:p>
            <a:pPr marL="330835">
              <a:lnSpc>
                <a:spcPct val="100000"/>
              </a:lnSpc>
              <a:spcBef>
                <a:spcPts val="1560"/>
              </a:spcBef>
            </a:pPr>
            <a:r>
              <a:rPr dirty="0" sz="1800" spc="-10">
                <a:latin typeface="Times New Roman"/>
                <a:cs typeface="Times New Roman"/>
              </a:rPr>
              <a:t>Office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online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apps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include: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64183" y="2256282"/>
            <a:ext cx="9201150" cy="4415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27432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1800" b="1">
                <a:latin typeface="Times New Roman"/>
                <a:cs typeface="Times New Roman"/>
              </a:rPr>
              <a:t>Mail</a:t>
            </a:r>
            <a:r>
              <a:rPr dirty="0" sz="1800" spc="-1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box:</a:t>
            </a:r>
            <a:r>
              <a:rPr dirty="0" sz="1800" spc="5" b="1">
                <a:latin typeface="Times New Roman"/>
                <a:cs typeface="Times New Roman"/>
              </a:rPr>
              <a:t> </a:t>
            </a:r>
            <a:r>
              <a:rPr dirty="0" sz="1800" spc="-65">
                <a:latin typeface="Times New Roman"/>
                <a:cs typeface="Times New Roman"/>
              </a:rPr>
              <a:t>You</a:t>
            </a:r>
            <a:r>
              <a:rPr dirty="0" sz="1800">
                <a:latin typeface="Times New Roman"/>
                <a:cs typeface="Times New Roman"/>
              </a:rPr>
              <a:t> can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stay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connected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your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emails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 it also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has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75">
                <a:latin typeface="Times New Roman"/>
                <a:cs typeface="Times New Roman"/>
              </a:rPr>
              <a:t>OWA</a:t>
            </a:r>
            <a:r>
              <a:rPr dirty="0" sz="1800" spc="-10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(Outlook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 spc="-55">
                <a:latin typeface="Times New Roman"/>
                <a:cs typeface="Times New Roman"/>
              </a:rPr>
              <a:t>Web</a:t>
            </a:r>
            <a:r>
              <a:rPr dirty="0" sz="1800" spc="-10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Access)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which is</a:t>
            </a:r>
            <a:r>
              <a:rPr dirty="0" sz="1800">
                <a:latin typeface="Times New Roman"/>
                <a:cs typeface="Times New Roman"/>
              </a:rPr>
              <a:t> similar to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Outlook.</a:t>
            </a:r>
            <a:endParaRPr sz="1800">
              <a:latin typeface="Times New Roman"/>
              <a:cs typeface="Times New Roman"/>
            </a:endParaRPr>
          </a:p>
          <a:p>
            <a:pPr marL="355600" marR="25527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1800" spc="-5" b="1">
                <a:latin typeface="Times New Roman"/>
                <a:cs typeface="Times New Roman"/>
              </a:rPr>
              <a:t>Skype </a:t>
            </a:r>
            <a:r>
              <a:rPr dirty="0" sz="1800" b="1">
                <a:latin typeface="Times New Roman"/>
                <a:cs typeface="Times New Roman"/>
              </a:rPr>
              <a:t>for </a:t>
            </a:r>
            <a:r>
              <a:rPr dirty="0" sz="1800" spc="-5" b="1">
                <a:latin typeface="Times New Roman"/>
                <a:cs typeface="Times New Roman"/>
              </a:rPr>
              <a:t>Business: </a:t>
            </a:r>
            <a:r>
              <a:rPr dirty="0" sz="1800">
                <a:latin typeface="Times New Roman"/>
                <a:cs typeface="Times New Roman"/>
              </a:rPr>
              <a:t>Skype for </a:t>
            </a:r>
            <a:r>
              <a:rPr dirty="0" sz="1800" spc="-5">
                <a:latin typeface="Times New Roman"/>
                <a:cs typeface="Times New Roman"/>
              </a:rPr>
              <a:t>Business </a:t>
            </a:r>
            <a:r>
              <a:rPr dirty="0" sz="1800">
                <a:latin typeface="Times New Roman"/>
                <a:cs typeface="Times New Roman"/>
              </a:rPr>
              <a:t>which combines instant </a:t>
            </a:r>
            <a:r>
              <a:rPr dirty="0" sz="1800" spc="-5">
                <a:latin typeface="Times New Roman"/>
                <a:cs typeface="Times New Roman"/>
              </a:rPr>
              <a:t>messaging, </a:t>
            </a:r>
            <a:r>
              <a:rPr dirty="0" sz="1800">
                <a:latin typeface="Times New Roman"/>
                <a:cs typeface="Times New Roman"/>
              </a:rPr>
              <a:t>voice, online 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meetings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 video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conferencing,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providing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users</a:t>
            </a:r>
            <a:r>
              <a:rPr dirty="0" sz="1800">
                <a:latin typeface="Times New Roman"/>
                <a:cs typeface="Times New Roman"/>
              </a:rPr>
              <a:t> with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 rich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 consistent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experience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 a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consolidated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system.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1800" spc="-30" b="1">
                <a:latin typeface="Times New Roman"/>
                <a:cs typeface="Times New Roman"/>
              </a:rPr>
              <a:t>Word</a:t>
            </a:r>
            <a:r>
              <a:rPr dirty="0" sz="1800" spc="-1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Online:</a:t>
            </a:r>
            <a:r>
              <a:rPr dirty="0" sz="1800" spc="-5" b="1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Create,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edit,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collaborate,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share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Times New Roman"/>
                <a:cs typeface="Times New Roman"/>
              </a:rPr>
              <a:t>your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word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documents or files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from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anywhere.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1800" b="1">
                <a:latin typeface="Times New Roman"/>
                <a:cs typeface="Times New Roman"/>
              </a:rPr>
              <a:t>Excel</a:t>
            </a:r>
            <a:r>
              <a:rPr dirty="0" sz="1800" spc="-2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Online: </a:t>
            </a:r>
            <a:r>
              <a:rPr dirty="0" sz="1800">
                <a:latin typeface="Times New Roman"/>
                <a:cs typeface="Times New Roman"/>
              </a:rPr>
              <a:t>Analyze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5">
                <a:latin typeface="Times New Roman"/>
                <a:cs typeface="Times New Roman"/>
              </a:rPr>
              <a:t> organize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Times New Roman"/>
                <a:cs typeface="Times New Roman"/>
              </a:rPr>
              <a:t>your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data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 Excel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spreadsheets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&amp; </a:t>
            </a:r>
            <a:r>
              <a:rPr dirty="0" sz="1800" spc="-5">
                <a:latin typeface="Times New Roman"/>
                <a:cs typeface="Times New Roman"/>
              </a:rPr>
              <a:t>workbooks.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1800" b="1">
                <a:latin typeface="Times New Roman"/>
                <a:cs typeface="Times New Roman"/>
              </a:rPr>
              <a:t>PowerPoint</a:t>
            </a:r>
            <a:r>
              <a:rPr dirty="0" sz="1800" spc="-5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Online:</a:t>
            </a:r>
            <a:r>
              <a:rPr dirty="0" sz="1800" spc="5" b="1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Create powerful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presentations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 </a:t>
            </a:r>
            <a:r>
              <a:rPr dirty="0" sz="1800" spc="-5">
                <a:latin typeface="Times New Roman"/>
                <a:cs typeface="Times New Roman"/>
              </a:rPr>
              <a:t>share</a:t>
            </a:r>
            <a:r>
              <a:rPr dirty="0" sz="1800">
                <a:latin typeface="Times New Roman"/>
                <a:cs typeface="Times New Roman"/>
              </a:rPr>
              <a:t> with your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team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from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anywhere</a:t>
            </a:r>
            <a:endParaRPr sz="18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</a:pPr>
            <a:r>
              <a:rPr dirty="0" sz="1800">
                <a:latin typeface="Times New Roman"/>
                <a:cs typeface="Times New Roman"/>
              </a:rPr>
              <a:t>anytime.</a:t>
            </a:r>
            <a:endParaRPr sz="1800">
              <a:latin typeface="Times New Roman"/>
              <a:cs typeface="Times New Roman"/>
            </a:endParaRPr>
          </a:p>
          <a:p>
            <a:pPr marL="355600" marR="239395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1800" b="1">
                <a:latin typeface="Times New Roman"/>
                <a:cs typeface="Times New Roman"/>
              </a:rPr>
              <a:t>OneNote Online: </a:t>
            </a:r>
            <a:r>
              <a:rPr dirty="0" sz="1800" spc="-5">
                <a:latin typeface="Times New Roman"/>
                <a:cs typeface="Times New Roman"/>
              </a:rPr>
              <a:t>Helps </a:t>
            </a:r>
            <a:r>
              <a:rPr dirty="0" sz="1800" spc="5">
                <a:latin typeface="Times New Roman"/>
                <a:cs typeface="Times New Roman"/>
              </a:rPr>
              <a:t>you </a:t>
            </a:r>
            <a:r>
              <a:rPr dirty="0" sz="1800">
                <a:latin typeface="Times New Roman"/>
                <a:cs typeface="Times New Roman"/>
              </a:rPr>
              <a:t>in </a:t>
            </a:r>
            <a:r>
              <a:rPr dirty="0" sz="1800" spc="-5">
                <a:latin typeface="Times New Roman"/>
                <a:cs typeface="Times New Roman"/>
              </a:rPr>
              <a:t>information </a:t>
            </a:r>
            <a:r>
              <a:rPr dirty="0" sz="1800">
                <a:latin typeface="Times New Roman"/>
                <a:cs typeface="Times New Roman"/>
              </a:rPr>
              <a:t>gathering and multi-user collaboration. </a:t>
            </a:r>
            <a:r>
              <a:rPr dirty="0" sz="1800" spc="-5">
                <a:latin typeface="Times New Roman"/>
                <a:cs typeface="Times New Roman"/>
              </a:rPr>
              <a:t>Users </a:t>
            </a:r>
            <a:r>
              <a:rPr dirty="0" sz="1800">
                <a:latin typeface="Times New Roman"/>
                <a:cs typeface="Times New Roman"/>
              </a:rPr>
              <a:t>can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make </a:t>
            </a:r>
            <a:r>
              <a:rPr dirty="0" sz="1800">
                <a:latin typeface="Times New Roman"/>
                <a:cs typeface="Times New Roman"/>
              </a:rPr>
              <a:t>handwritten or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Times New Roman"/>
                <a:cs typeface="Times New Roman"/>
              </a:rPr>
              <a:t>typed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notes, drawings, </a:t>
            </a:r>
            <a:r>
              <a:rPr dirty="0" sz="1800" spc="-5">
                <a:latin typeface="Times New Roman"/>
                <a:cs typeface="Times New Roman"/>
              </a:rPr>
              <a:t>screenshots,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videos, and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audios.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1800" spc="-5" b="1">
                <a:latin typeface="Times New Roman"/>
                <a:cs typeface="Times New Roman"/>
              </a:rPr>
              <a:t>Calendar: </a:t>
            </a:r>
            <a:r>
              <a:rPr dirty="0" sz="1800" spc="-5">
                <a:latin typeface="Times New Roman"/>
                <a:cs typeface="Times New Roman"/>
              </a:rPr>
              <a:t>Helps</a:t>
            </a:r>
            <a:r>
              <a:rPr dirty="0" sz="1800" spc="5">
                <a:latin typeface="Times New Roman"/>
                <a:cs typeface="Times New Roman"/>
              </a:rPr>
              <a:t> you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 Invite,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set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reminders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track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RSVP</a:t>
            </a:r>
            <a:r>
              <a:rPr dirty="0" sz="1800" spc="-6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manage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Times New Roman"/>
                <a:cs typeface="Times New Roman"/>
              </a:rPr>
              <a:t>your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schedule.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1800" b="1">
                <a:latin typeface="Times New Roman"/>
                <a:cs typeface="Times New Roman"/>
              </a:rPr>
              <a:t>OneDrive:</a:t>
            </a:r>
            <a:r>
              <a:rPr dirty="0" sz="1800" spc="-10" b="1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Save</a:t>
            </a:r>
            <a:r>
              <a:rPr dirty="0" sz="1800" spc="10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Times New Roman"/>
                <a:cs typeface="Times New Roman"/>
              </a:rPr>
              <a:t>your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photos, videos,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documents,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spreadsheets,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etc.,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access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them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from</a:t>
            </a:r>
            <a:endParaRPr sz="18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</a:pPr>
            <a:r>
              <a:rPr dirty="0" sz="1800">
                <a:latin typeface="Times New Roman"/>
                <a:cs typeface="Times New Roman"/>
              </a:rPr>
              <a:t>anywhere.</a:t>
            </a:r>
            <a:endParaRPr sz="1800">
              <a:latin typeface="Times New Roman"/>
              <a:cs typeface="Times New Roman"/>
            </a:endParaRPr>
          </a:p>
          <a:p>
            <a:pPr marL="355600" marR="34544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1800" spc="-5" b="1">
                <a:latin typeface="Times New Roman"/>
                <a:cs typeface="Times New Roman"/>
              </a:rPr>
              <a:t>Docs:</a:t>
            </a:r>
            <a:r>
              <a:rPr dirty="0" sz="1800" spc="10" b="1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Share </a:t>
            </a:r>
            <a:r>
              <a:rPr dirty="0" sz="1800" spc="5">
                <a:latin typeface="Times New Roman"/>
                <a:cs typeface="Times New Roman"/>
              </a:rPr>
              <a:t>your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documents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 spc="-30">
                <a:latin typeface="Times New Roman"/>
                <a:cs typeface="Times New Roman"/>
              </a:rPr>
              <a:t>(Word,</a:t>
            </a:r>
            <a:r>
              <a:rPr dirty="0" sz="1800" spc="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Excel,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PowerPoint,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OneNote,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Times New Roman"/>
                <a:cs typeface="Times New Roman"/>
              </a:rPr>
              <a:t>Sway,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PDF).</a:t>
            </a:r>
            <a:r>
              <a:rPr dirty="0" sz="1800" spc="-60">
                <a:latin typeface="Times New Roman"/>
                <a:cs typeface="Times New Roman"/>
              </a:rPr>
              <a:t> </a:t>
            </a:r>
            <a:r>
              <a:rPr dirty="0" sz="1800" spc="-65">
                <a:latin typeface="Times New Roman"/>
                <a:cs typeface="Times New Roman"/>
              </a:rPr>
              <a:t>You</a:t>
            </a:r>
            <a:r>
              <a:rPr dirty="0" sz="1800" spc="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can </a:t>
            </a:r>
            <a:r>
              <a:rPr dirty="0" sz="1800" spc="-43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upload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 documents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from</a:t>
            </a:r>
            <a:r>
              <a:rPr dirty="0" sz="1800" spc="-5">
                <a:latin typeface="Times New Roman"/>
                <a:cs typeface="Times New Roman"/>
              </a:rPr>
              <a:t> Computer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or </a:t>
            </a:r>
            <a:r>
              <a:rPr dirty="0" sz="1800" spc="-5">
                <a:latin typeface="Times New Roman"/>
                <a:cs typeface="Times New Roman"/>
              </a:rPr>
              <a:t>OneDrive.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26752" y="5695188"/>
            <a:ext cx="1981200" cy="6614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9032240" cy="51758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Office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365</a:t>
            </a:r>
            <a:r>
              <a:rPr dirty="0" sz="2400" spc="-15" b="1">
                <a:latin typeface="Times New Roman"/>
                <a:cs typeface="Times New Roman"/>
              </a:rPr>
              <a:t> </a:t>
            </a:r>
            <a:r>
              <a:rPr dirty="0" sz="2400" spc="-10" b="1">
                <a:latin typeface="Times New Roman"/>
                <a:cs typeface="Times New Roman"/>
              </a:rPr>
              <a:t>Features</a:t>
            </a:r>
            <a:r>
              <a:rPr dirty="0" sz="2400" spc="-2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and Benefits</a:t>
            </a:r>
            <a:endParaRPr sz="2400">
              <a:latin typeface="Times New Roman"/>
              <a:cs typeface="Times New Roman"/>
            </a:endParaRPr>
          </a:p>
          <a:p>
            <a:pPr marL="673735" indent="-343535">
              <a:lnSpc>
                <a:spcPct val="100000"/>
              </a:lnSpc>
              <a:spcBef>
                <a:spcPts val="1664"/>
              </a:spcBef>
              <a:buFont typeface="Arial MT"/>
              <a:buChar char="•"/>
              <a:tabLst>
                <a:tab pos="673735" algn="l"/>
                <a:tab pos="674370" algn="l"/>
              </a:tabLst>
            </a:pPr>
            <a:r>
              <a:rPr dirty="0" sz="2000" b="1">
                <a:latin typeface="Times New Roman"/>
                <a:cs typeface="Times New Roman"/>
              </a:rPr>
              <a:t>Easi</a:t>
            </a:r>
            <a:r>
              <a:rPr dirty="0" sz="2000" spc="-10" b="1">
                <a:latin typeface="Times New Roman"/>
                <a:cs typeface="Times New Roman"/>
              </a:rPr>
              <a:t>l</a:t>
            </a:r>
            <a:r>
              <a:rPr dirty="0" sz="2000" b="1">
                <a:latin typeface="Times New Roman"/>
                <a:cs typeface="Times New Roman"/>
              </a:rPr>
              <a:t>y</a:t>
            </a:r>
            <a:r>
              <a:rPr dirty="0" sz="2000" spc="-12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Accessib</a:t>
            </a:r>
            <a:r>
              <a:rPr dirty="0" sz="2000" spc="-10" b="1">
                <a:latin typeface="Times New Roman"/>
                <a:cs typeface="Times New Roman"/>
              </a:rPr>
              <a:t>l</a:t>
            </a:r>
            <a:r>
              <a:rPr dirty="0" sz="2000" b="1">
                <a:latin typeface="Times New Roman"/>
                <a:cs typeface="Times New Roman"/>
              </a:rPr>
              <a:t>e:</a:t>
            </a:r>
            <a:r>
              <a:rPr dirty="0" sz="2000" spc="-30" b="1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</a:t>
            </a:r>
            <a:r>
              <a:rPr dirty="0" sz="2000" spc="-30">
                <a:latin typeface="Times New Roman"/>
                <a:cs typeface="Times New Roman"/>
              </a:rPr>
              <a:t>f</a:t>
            </a:r>
            <a:r>
              <a:rPr dirty="0" sz="2000">
                <a:latin typeface="Times New Roman"/>
                <a:cs typeface="Times New Roman"/>
              </a:rPr>
              <a:t>fice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3</a:t>
            </a:r>
            <a:r>
              <a:rPr dirty="0" sz="2000" spc="10">
                <a:latin typeface="Times New Roman"/>
                <a:cs typeface="Times New Roman"/>
              </a:rPr>
              <a:t>6</a:t>
            </a:r>
            <a:r>
              <a:rPr dirty="0" sz="2000">
                <a:latin typeface="Times New Roman"/>
                <a:cs typeface="Times New Roman"/>
              </a:rPr>
              <a:t>5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</a:t>
            </a:r>
            <a:r>
              <a:rPr dirty="0" sz="2000" spc="5">
                <a:latin typeface="Times New Roman"/>
                <a:cs typeface="Times New Roman"/>
              </a:rPr>
              <a:t>p</a:t>
            </a:r>
            <a:r>
              <a:rPr dirty="0" sz="2000">
                <a:latin typeface="Times New Roman"/>
                <a:cs typeface="Times New Roman"/>
              </a:rPr>
              <a:t>l</a:t>
            </a:r>
            <a:r>
              <a:rPr dirty="0" sz="2000" spc="-10">
                <a:latin typeface="Times New Roman"/>
                <a:cs typeface="Times New Roman"/>
              </a:rPr>
              <a:t>i</a:t>
            </a:r>
            <a:r>
              <a:rPr dirty="0" sz="2000">
                <a:latin typeface="Times New Roman"/>
                <a:cs typeface="Times New Roman"/>
              </a:rPr>
              <a:t>ca</a:t>
            </a:r>
            <a:r>
              <a:rPr dirty="0" sz="2000" spc="-10">
                <a:latin typeface="Times New Roman"/>
                <a:cs typeface="Times New Roman"/>
              </a:rPr>
              <a:t>t</a:t>
            </a:r>
            <a:r>
              <a:rPr dirty="0" sz="2000">
                <a:latin typeface="Times New Roman"/>
                <a:cs typeface="Times New Roman"/>
              </a:rPr>
              <a:t>ion</a:t>
            </a:r>
            <a:r>
              <a:rPr dirty="0" sz="2000">
                <a:latin typeface="Times New Roman"/>
                <a:cs typeface="Times New Roman"/>
              </a:rPr>
              <a:t>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</a:t>
            </a:r>
            <a:r>
              <a:rPr dirty="0" sz="2000" spc="5">
                <a:latin typeface="Times New Roman"/>
                <a:cs typeface="Times New Roman"/>
              </a:rPr>
              <a:t>v</a:t>
            </a:r>
            <a:r>
              <a:rPr dirty="0" sz="2000">
                <a:latin typeface="Times New Roman"/>
                <a:cs typeface="Times New Roman"/>
              </a:rPr>
              <a:t>i</a:t>
            </a:r>
            <a:r>
              <a:rPr dirty="0" sz="2000" spc="-10">
                <a:latin typeface="Times New Roman"/>
                <a:cs typeface="Times New Roman"/>
              </a:rPr>
              <a:t>c</a:t>
            </a:r>
            <a:r>
              <a:rPr dirty="0" sz="2000">
                <a:latin typeface="Times New Roman"/>
                <a:cs typeface="Times New Roman"/>
              </a:rPr>
              <a:t>es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a</a:t>
            </a:r>
            <a:r>
              <a:rPr dirty="0" sz="2000">
                <a:latin typeface="Times New Roman"/>
                <a:cs typeface="Times New Roman"/>
              </a:rPr>
              <a:t>ccess</a:t>
            </a:r>
            <a:r>
              <a:rPr dirty="0" sz="2000" spc="-10">
                <a:latin typeface="Times New Roman"/>
                <a:cs typeface="Times New Roman"/>
              </a:rPr>
              <a:t>e</a:t>
            </a:r>
            <a:r>
              <a:rPr dirty="0" sz="2000">
                <a:latin typeface="Times New Roman"/>
                <a:cs typeface="Times New Roman"/>
              </a:rPr>
              <a:t>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</a:t>
            </a:r>
            <a:r>
              <a:rPr dirty="0" sz="2000" spc="5">
                <a:latin typeface="Times New Roman"/>
                <a:cs typeface="Times New Roman"/>
              </a:rPr>
              <a:t>r</a:t>
            </a:r>
            <a:r>
              <a:rPr dirty="0" sz="2000">
                <a:latin typeface="Times New Roman"/>
                <a:cs typeface="Times New Roman"/>
              </a:rPr>
              <a:t>om</a:t>
            </a:r>
            <a:endParaRPr sz="2000">
              <a:latin typeface="Times New Roman"/>
              <a:cs typeface="Times New Roman"/>
            </a:endParaRPr>
          </a:p>
          <a:p>
            <a:pPr marL="673735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anywhere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world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provided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you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have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internet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access.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673735" marR="32384" indent="-342900">
              <a:lnSpc>
                <a:spcPct val="100000"/>
              </a:lnSpc>
              <a:buFont typeface="Arial MT"/>
              <a:buChar char="•"/>
              <a:tabLst>
                <a:tab pos="673735" algn="l"/>
                <a:tab pos="674370" algn="l"/>
              </a:tabLst>
            </a:pPr>
            <a:r>
              <a:rPr dirty="0" sz="2000" b="1">
                <a:latin typeface="Times New Roman"/>
                <a:cs typeface="Times New Roman"/>
              </a:rPr>
              <a:t>Automatic</a:t>
            </a:r>
            <a:r>
              <a:rPr dirty="0" sz="2000" spc="-3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Updates: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Ready-to-use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software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provided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by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itself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its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users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with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automatic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updates.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73735" indent="-343535">
              <a:lnSpc>
                <a:spcPct val="100000"/>
              </a:lnSpc>
              <a:buFont typeface="Arial MT"/>
              <a:buChar char="•"/>
              <a:tabLst>
                <a:tab pos="673735" algn="l"/>
                <a:tab pos="674370" algn="l"/>
              </a:tabLst>
            </a:pPr>
            <a:r>
              <a:rPr dirty="0" sz="2000" spc="-5" b="1">
                <a:latin typeface="Times New Roman"/>
                <a:cs typeface="Times New Roman"/>
              </a:rPr>
              <a:t>Prevents</a:t>
            </a:r>
            <a:r>
              <a:rPr dirty="0" sz="2000" spc="-3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Data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Loss:</a:t>
            </a:r>
            <a:r>
              <a:rPr dirty="0" sz="2000" spc="-5" b="1">
                <a:latin typeface="Times New Roman"/>
                <a:cs typeface="Times New Roman"/>
              </a:rPr>
              <a:t> </a:t>
            </a:r>
            <a:r>
              <a:rPr dirty="0" sz="2000" spc="-50">
                <a:latin typeface="Times New Roman"/>
                <a:cs typeface="Times New Roman"/>
              </a:rPr>
              <a:t>Your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Data are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safe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it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backed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up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 the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73735" marR="114935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673735" algn="l"/>
                <a:tab pos="674370" algn="l"/>
              </a:tabLst>
            </a:pPr>
            <a:r>
              <a:rPr dirty="0" sz="2000" spc="-10" b="1">
                <a:latin typeface="Times New Roman"/>
                <a:cs typeface="Times New Roman"/>
              </a:rPr>
              <a:t>Great </a:t>
            </a:r>
            <a:r>
              <a:rPr dirty="0" sz="2000" b="1">
                <a:latin typeface="Times New Roman"/>
                <a:cs typeface="Times New Roman"/>
              </a:rPr>
              <a:t>Security: </a:t>
            </a:r>
            <a:r>
              <a:rPr dirty="0" sz="2000">
                <a:latin typeface="Times New Roman"/>
                <a:cs typeface="Times New Roman"/>
              </a:rPr>
              <a:t>Every </a:t>
            </a:r>
            <a:r>
              <a:rPr dirty="0" sz="2000" spc="-5">
                <a:latin typeface="Times New Roman"/>
                <a:cs typeface="Times New Roman"/>
              </a:rPr>
              <a:t>Office </a:t>
            </a:r>
            <a:r>
              <a:rPr dirty="0" sz="2000" spc="5">
                <a:latin typeface="Times New Roman"/>
                <a:cs typeface="Times New Roman"/>
              </a:rPr>
              <a:t>365 </a:t>
            </a:r>
            <a:r>
              <a:rPr dirty="0" sz="2000">
                <a:latin typeface="Times New Roman"/>
                <a:cs typeface="Times New Roman"/>
              </a:rPr>
              <a:t>user gets a unique </a:t>
            </a:r>
            <a:r>
              <a:rPr dirty="0" sz="2000" spc="-5">
                <a:latin typeface="Times New Roman"/>
                <a:cs typeface="Times New Roman"/>
              </a:rPr>
              <a:t>username </a:t>
            </a:r>
            <a:r>
              <a:rPr dirty="0" sz="2000">
                <a:latin typeface="Times New Roman"/>
                <a:cs typeface="Times New Roman"/>
              </a:rPr>
              <a:t>and password to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authenticate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their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user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account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proactive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monitoring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help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keep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customer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data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safe.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73735" marR="508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673735" algn="l"/>
                <a:tab pos="674370" algn="l"/>
              </a:tabLst>
            </a:pPr>
            <a:r>
              <a:rPr dirty="0" sz="2000" b="1">
                <a:latin typeface="Times New Roman"/>
                <a:cs typeface="Times New Roman"/>
              </a:rPr>
              <a:t>Reduces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IT</a:t>
            </a:r>
            <a:r>
              <a:rPr dirty="0" sz="2000" spc="-3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Expenses: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It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reduces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your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IT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Infrastructure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cost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well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cost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updating the software. Pay as you want – </a:t>
            </a:r>
            <a:r>
              <a:rPr dirty="0" sz="2000" spc="-65">
                <a:latin typeface="Times New Roman"/>
                <a:cs typeface="Times New Roman"/>
              </a:rPr>
              <a:t>You </a:t>
            </a:r>
            <a:r>
              <a:rPr dirty="0" sz="2000">
                <a:latin typeface="Times New Roman"/>
                <a:cs typeface="Times New Roman"/>
              </a:rPr>
              <a:t>pay to </a:t>
            </a:r>
            <a:r>
              <a:rPr dirty="0" sz="2000" spc="-5">
                <a:latin typeface="Times New Roman"/>
                <a:cs typeface="Times New Roman"/>
              </a:rPr>
              <a:t>subscribe </a:t>
            </a:r>
            <a:r>
              <a:rPr dirty="0" sz="2000">
                <a:latin typeface="Times New Roman"/>
                <a:cs typeface="Times New Roman"/>
              </a:rPr>
              <a:t>the tools and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services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per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your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requirements.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96</a:t>
            </a:fld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6264" y="4189476"/>
            <a:ext cx="4543044" cy="247954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7702550" cy="3637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Google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G</a:t>
            </a:r>
            <a:r>
              <a:rPr dirty="0" sz="2400" spc="-3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Suite</a:t>
            </a:r>
            <a:endParaRPr sz="2400">
              <a:latin typeface="Times New Roman"/>
              <a:cs typeface="Times New Roman"/>
            </a:endParaRPr>
          </a:p>
          <a:p>
            <a:pPr marL="330835">
              <a:lnSpc>
                <a:spcPct val="100000"/>
              </a:lnSpc>
              <a:spcBef>
                <a:spcPts val="1555"/>
              </a:spcBef>
            </a:pPr>
            <a:r>
              <a:rPr dirty="0" sz="2000">
                <a:latin typeface="Times New Roman"/>
                <a:cs typeface="Times New Roman"/>
              </a:rPr>
              <a:t>G</a:t>
            </a:r>
            <a:r>
              <a:rPr dirty="0" sz="2000" spc="10">
                <a:latin typeface="Times New Roman"/>
                <a:cs typeface="Times New Roman"/>
              </a:rPr>
              <a:t>o</a:t>
            </a:r>
            <a:r>
              <a:rPr dirty="0" sz="2000">
                <a:latin typeface="Times New Roman"/>
                <a:cs typeface="Times New Roman"/>
              </a:rPr>
              <a:t>o</a:t>
            </a:r>
            <a:r>
              <a:rPr dirty="0" sz="2000" spc="10">
                <a:latin typeface="Times New Roman"/>
                <a:cs typeface="Times New Roman"/>
              </a:rPr>
              <a:t>g</a:t>
            </a:r>
            <a:r>
              <a:rPr dirty="0" sz="2000">
                <a:latin typeface="Times New Roman"/>
                <a:cs typeface="Times New Roman"/>
              </a:rPr>
              <a:t>le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G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</a:t>
            </a:r>
            <a:r>
              <a:rPr dirty="0" sz="2000" spc="5">
                <a:latin typeface="Times New Roman"/>
                <a:cs typeface="Times New Roman"/>
              </a:rPr>
              <a:t>u</a:t>
            </a:r>
            <a:r>
              <a:rPr dirty="0" sz="2000">
                <a:latin typeface="Times New Roman"/>
                <a:cs typeface="Times New Roman"/>
              </a:rPr>
              <a:t>i</a:t>
            </a:r>
            <a:r>
              <a:rPr dirty="0" sz="2000" spc="-10">
                <a:latin typeface="Times New Roman"/>
                <a:cs typeface="Times New Roman"/>
              </a:rPr>
              <a:t>t</a:t>
            </a:r>
            <a:r>
              <a:rPr dirty="0" sz="2000">
                <a:latin typeface="Times New Roman"/>
                <a:cs typeface="Times New Roman"/>
              </a:rPr>
              <a:t>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new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G</a:t>
            </a:r>
            <a:r>
              <a:rPr dirty="0" sz="2000" spc="10">
                <a:latin typeface="Times New Roman"/>
                <a:cs typeface="Times New Roman"/>
              </a:rPr>
              <a:t>o</a:t>
            </a:r>
            <a:r>
              <a:rPr dirty="0" sz="2000">
                <a:latin typeface="Times New Roman"/>
                <a:cs typeface="Times New Roman"/>
              </a:rPr>
              <a:t>o</a:t>
            </a:r>
            <a:r>
              <a:rPr dirty="0" sz="2000" spc="10">
                <a:latin typeface="Times New Roman"/>
                <a:cs typeface="Times New Roman"/>
              </a:rPr>
              <a:t>g</a:t>
            </a:r>
            <a:r>
              <a:rPr dirty="0" sz="2000">
                <a:latin typeface="Times New Roman"/>
                <a:cs typeface="Times New Roman"/>
              </a:rPr>
              <a:t>le</a:t>
            </a:r>
            <a:r>
              <a:rPr dirty="0" sz="2000" spc="-1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10">
                <a:latin typeface="Times New Roman"/>
                <a:cs typeface="Times New Roman"/>
              </a:rPr>
              <a:t>p</a:t>
            </a:r>
            <a:r>
              <a:rPr dirty="0" sz="2000">
                <a:latin typeface="Times New Roman"/>
                <a:cs typeface="Times New Roman"/>
              </a:rPr>
              <a:t>p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</a:t>
            </a:r>
            <a:r>
              <a:rPr dirty="0" sz="2000" spc="5">
                <a:latin typeface="Times New Roman"/>
                <a:cs typeface="Times New Roman"/>
              </a:rPr>
              <a:t>o</a:t>
            </a:r>
            <a:r>
              <a:rPr dirty="0" sz="2000">
                <a:latin typeface="Times New Roman"/>
                <a:cs typeface="Times New Roman"/>
              </a:rPr>
              <a:t>r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</a:t>
            </a:r>
            <a:r>
              <a:rPr dirty="0" sz="2000" spc="10">
                <a:latin typeface="Times New Roman"/>
                <a:cs typeface="Times New Roman"/>
              </a:rPr>
              <a:t>u</a:t>
            </a:r>
            <a:r>
              <a:rPr dirty="0" sz="2000">
                <a:latin typeface="Times New Roman"/>
                <a:cs typeface="Times New Roman"/>
              </a:rPr>
              <a:t>sinesses.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673735" marR="5080" indent="-342900">
              <a:lnSpc>
                <a:spcPct val="100000"/>
              </a:lnSpc>
              <a:buFont typeface="Arial MT"/>
              <a:buChar char="•"/>
              <a:tabLst>
                <a:tab pos="673735" algn="l"/>
                <a:tab pos="674370" algn="l"/>
              </a:tabLst>
            </a:pPr>
            <a:r>
              <a:rPr dirty="0" sz="2000" spc="5">
                <a:latin typeface="Times New Roman"/>
                <a:cs typeface="Times New Roman"/>
              </a:rPr>
              <a:t>Google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G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Suite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cloud-based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alternative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suites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like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Microsoft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Office.</a:t>
            </a:r>
            <a:endParaRPr sz="2000">
              <a:latin typeface="Times New Roman"/>
              <a:cs typeface="Times New Roman"/>
            </a:endParaRPr>
          </a:p>
          <a:p>
            <a:pPr marL="673735" indent="-343535">
              <a:lnSpc>
                <a:spcPct val="100000"/>
              </a:lnSpc>
              <a:buFont typeface="Arial MT"/>
              <a:buChar char="•"/>
              <a:tabLst>
                <a:tab pos="673735" algn="l"/>
                <a:tab pos="674370" algn="l"/>
              </a:tabLst>
            </a:pPr>
            <a:r>
              <a:rPr dirty="0" sz="2000">
                <a:latin typeface="Times New Roman"/>
                <a:cs typeface="Times New Roman"/>
              </a:rPr>
              <a:t>It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comes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with </a:t>
            </a:r>
            <a:r>
              <a:rPr dirty="0" sz="2000" spc="-5">
                <a:latin typeface="Times New Roman"/>
                <a:cs typeface="Times New Roman"/>
              </a:rPr>
              <a:t>some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free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apps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such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 </a:t>
            </a:r>
            <a:r>
              <a:rPr dirty="0" sz="2000" spc="-5">
                <a:latin typeface="Times New Roman"/>
                <a:cs typeface="Times New Roman"/>
              </a:rPr>
              <a:t>Gmail</a:t>
            </a:r>
            <a:r>
              <a:rPr dirty="0" sz="2000">
                <a:latin typeface="Times New Roman"/>
                <a:cs typeface="Times New Roman"/>
              </a:rPr>
              <a:t> but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suite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itself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needs</a:t>
            </a:r>
            <a:endParaRPr sz="2000">
              <a:latin typeface="Times New Roman"/>
              <a:cs typeface="Times New Roman"/>
            </a:endParaRPr>
          </a:p>
          <a:p>
            <a:pPr marL="673735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latin typeface="Times New Roman"/>
                <a:cs typeface="Times New Roman"/>
              </a:rPr>
              <a:t>subscription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– </a:t>
            </a:r>
            <a:r>
              <a:rPr dirty="0" sz="2000" spc="-5">
                <a:latin typeface="Times New Roman"/>
                <a:cs typeface="Times New Roman"/>
              </a:rPr>
              <a:t>monthly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or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annually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billed.</a:t>
            </a:r>
            <a:endParaRPr sz="2000">
              <a:latin typeface="Times New Roman"/>
              <a:cs typeface="Times New Roman"/>
            </a:endParaRPr>
          </a:p>
          <a:p>
            <a:pPr marL="673735" marR="262255" indent="-342900">
              <a:lnSpc>
                <a:spcPct val="100000"/>
              </a:lnSpc>
              <a:buFont typeface="Arial MT"/>
              <a:buChar char="•"/>
              <a:tabLst>
                <a:tab pos="673735" algn="l"/>
                <a:tab pos="674370" algn="l"/>
              </a:tabLst>
            </a:pPr>
            <a:r>
              <a:rPr dirty="0" sz="2000">
                <a:latin typeface="Times New Roman"/>
                <a:cs typeface="Times New Roman"/>
              </a:rPr>
              <a:t>The basic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plan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 G </a:t>
            </a:r>
            <a:r>
              <a:rPr dirty="0" sz="2000" spc="-5">
                <a:latin typeface="Times New Roman"/>
                <a:cs typeface="Times New Roman"/>
              </a:rPr>
              <a:t>Suite </a:t>
            </a:r>
            <a:r>
              <a:rPr dirty="0" sz="2000">
                <a:latin typeface="Times New Roman"/>
                <a:cs typeface="Times New Roman"/>
              </a:rPr>
              <a:t>gives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30GB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storage,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which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double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 </a:t>
            </a:r>
            <a:r>
              <a:rPr dirty="0" sz="2000" spc="-48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space available with free plan. The business plan </a:t>
            </a:r>
            <a:r>
              <a:rPr dirty="0" sz="2000" spc="-5">
                <a:latin typeface="Times New Roman"/>
                <a:cs typeface="Times New Roman"/>
              </a:rPr>
              <a:t>offers unlimited </a:t>
            </a:r>
            <a:r>
              <a:rPr dirty="0" sz="2000">
                <a:latin typeface="Times New Roman"/>
                <a:cs typeface="Times New Roman"/>
              </a:rPr>
              <a:t> storage (in case of </a:t>
            </a:r>
            <a:r>
              <a:rPr dirty="0" sz="2000" spc="-5">
                <a:latin typeface="Times New Roman"/>
                <a:cs typeface="Times New Roman"/>
              </a:rPr>
              <a:t>more </a:t>
            </a:r>
            <a:r>
              <a:rPr dirty="0" sz="2000">
                <a:latin typeface="Times New Roman"/>
                <a:cs typeface="Times New Roman"/>
              </a:rPr>
              <a:t>than five </a:t>
            </a:r>
            <a:r>
              <a:rPr dirty="0" sz="2000" spc="-5">
                <a:latin typeface="Times New Roman"/>
                <a:cs typeface="Times New Roman"/>
              </a:rPr>
              <a:t>employees) </a:t>
            </a:r>
            <a:r>
              <a:rPr dirty="0" sz="2000">
                <a:latin typeface="Times New Roman"/>
                <a:cs typeface="Times New Roman"/>
              </a:rPr>
              <a:t>along with a </a:t>
            </a:r>
            <a:r>
              <a:rPr dirty="0" sz="2000" spc="-5">
                <a:latin typeface="Times New Roman"/>
                <a:cs typeface="Times New Roman"/>
              </a:rPr>
              <a:t>better 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admin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control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panel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45">
                <a:latin typeface="Times New Roman"/>
                <a:cs typeface="Times New Roman"/>
              </a:rPr>
              <a:t> Vault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archiving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emails.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96</a:t>
            </a:fld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5688" y="1679448"/>
            <a:ext cx="7764779" cy="45796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668" y="1143457"/>
            <a:ext cx="198818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Google</a:t>
            </a:r>
            <a:r>
              <a:rPr dirty="0" sz="2400" spc="-5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G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Suite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96</a:t>
            </a:fld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5660" y="6427114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99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891" y="371983"/>
            <a:ext cx="32397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/>
              <a:t>Cloud</a:t>
            </a:r>
            <a:r>
              <a:rPr dirty="0" sz="2400" spc="-60"/>
              <a:t> </a:t>
            </a:r>
            <a:r>
              <a:rPr dirty="0" sz="2400" spc="-25"/>
              <a:t>Delivery</a:t>
            </a:r>
            <a:r>
              <a:rPr dirty="0" sz="2400" spc="-40"/>
              <a:t> </a:t>
            </a:r>
            <a:r>
              <a:rPr dirty="0" sz="2400" spc="-25"/>
              <a:t>Models</a:t>
            </a:r>
            <a:endParaRPr sz="24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40495" y="4314444"/>
            <a:ext cx="3267455" cy="20421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45668" y="1143457"/>
            <a:ext cx="2529205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Google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G</a:t>
            </a:r>
            <a:r>
              <a:rPr dirty="0" sz="2400" spc="-3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Suite</a:t>
            </a:r>
            <a:endParaRPr sz="2400">
              <a:latin typeface="Times New Roman"/>
              <a:cs typeface="Times New Roman"/>
            </a:endParaRPr>
          </a:p>
          <a:p>
            <a:pPr marL="330835">
              <a:lnSpc>
                <a:spcPct val="100000"/>
              </a:lnSpc>
              <a:spcBef>
                <a:spcPts val="1555"/>
              </a:spcBef>
            </a:pPr>
            <a:r>
              <a:rPr dirty="0" sz="1900" spc="-5">
                <a:latin typeface="Times New Roman"/>
                <a:cs typeface="Times New Roman"/>
              </a:rPr>
              <a:t>Google</a:t>
            </a:r>
            <a:r>
              <a:rPr dirty="0" sz="1900" spc="-2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G Suite</a:t>
            </a:r>
            <a:r>
              <a:rPr dirty="0" sz="1900" spc="-10">
                <a:latin typeface="Times New Roman"/>
                <a:cs typeface="Times New Roman"/>
              </a:rPr>
              <a:t> offers: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21383" y="1997201"/>
            <a:ext cx="6851650" cy="4658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1900" spc="-5">
                <a:latin typeface="Times New Roman"/>
                <a:cs typeface="Times New Roman"/>
              </a:rPr>
              <a:t>Business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10">
                <a:latin typeface="Times New Roman"/>
                <a:cs typeface="Times New Roman"/>
              </a:rPr>
              <a:t>email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addresses </a:t>
            </a:r>
            <a:r>
              <a:rPr dirty="0" sz="1900" spc="-15">
                <a:latin typeface="Times New Roman"/>
                <a:cs typeface="Times New Roman"/>
              </a:rPr>
              <a:t>(name@company.com)</a:t>
            </a:r>
            <a:endParaRPr sz="19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1900" spc="-25">
                <a:latin typeface="Times New Roman"/>
                <a:cs typeface="Times New Roman"/>
              </a:rPr>
              <a:t>Video</a:t>
            </a:r>
            <a:r>
              <a:rPr dirty="0" sz="1900" spc="-2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and</a:t>
            </a:r>
            <a:r>
              <a:rPr dirty="0" sz="1900" spc="-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voice</a:t>
            </a:r>
            <a:r>
              <a:rPr dirty="0" sz="1900" spc="-2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calls</a:t>
            </a:r>
            <a:endParaRPr sz="19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1900" spc="-5">
                <a:latin typeface="Times New Roman"/>
                <a:cs typeface="Times New Roman"/>
              </a:rPr>
              <a:t>Online</a:t>
            </a:r>
            <a:r>
              <a:rPr dirty="0" sz="1900" spc="-3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calendars</a:t>
            </a:r>
            <a:endParaRPr sz="19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1900" spc="-5">
                <a:latin typeface="Times New Roman"/>
                <a:cs typeface="Times New Roman"/>
              </a:rPr>
              <a:t>Online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text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10">
                <a:latin typeface="Times New Roman"/>
                <a:cs typeface="Times New Roman"/>
              </a:rPr>
              <a:t>documents,</a:t>
            </a:r>
            <a:r>
              <a:rPr dirty="0" sz="1900" spc="2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spreadsheets,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and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slides</a:t>
            </a:r>
            <a:endParaRPr sz="19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1900" spc="-5">
                <a:latin typeface="Times New Roman"/>
                <a:cs typeface="Times New Roman"/>
              </a:rPr>
              <a:t>Project</a:t>
            </a:r>
            <a:r>
              <a:rPr dirty="0" sz="1900" spc="-2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sites (a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way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to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build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10">
                <a:latin typeface="Times New Roman"/>
                <a:cs typeface="Times New Roman"/>
              </a:rPr>
              <a:t>simple</a:t>
            </a:r>
            <a:r>
              <a:rPr dirty="0" sz="1900" spc="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websites</a:t>
            </a:r>
            <a:r>
              <a:rPr dirty="0" sz="1900" spc="2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or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intranet)</a:t>
            </a:r>
            <a:endParaRPr sz="19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1900" spc="-5">
                <a:latin typeface="Times New Roman"/>
                <a:cs typeface="Times New Roman"/>
              </a:rPr>
              <a:t>Security and</a:t>
            </a:r>
            <a:r>
              <a:rPr dirty="0" sz="1900" spc="-15">
                <a:latin typeface="Times New Roman"/>
                <a:cs typeface="Times New Roman"/>
              </a:rPr>
              <a:t> </a:t>
            </a:r>
            <a:r>
              <a:rPr dirty="0" sz="1900" spc="-10">
                <a:latin typeface="Times New Roman"/>
                <a:cs typeface="Times New Roman"/>
              </a:rPr>
              <a:t>admin</a:t>
            </a:r>
            <a:r>
              <a:rPr dirty="0" sz="1900" spc="2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controls</a:t>
            </a:r>
            <a:endParaRPr sz="19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1900" spc="-5">
                <a:latin typeface="Times New Roman"/>
                <a:cs typeface="Times New Roman"/>
              </a:rPr>
              <a:t>24/7 phone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and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10">
                <a:latin typeface="Times New Roman"/>
                <a:cs typeface="Times New Roman"/>
              </a:rPr>
              <a:t>email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support.</a:t>
            </a:r>
            <a:endParaRPr sz="19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1900" spc="-5">
                <a:latin typeface="Times New Roman"/>
                <a:cs typeface="Times New Roman"/>
              </a:rPr>
              <a:t>On the Unlimited</a:t>
            </a:r>
            <a:r>
              <a:rPr dirty="0" sz="1900" spc="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plan, in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addition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to the</a:t>
            </a:r>
            <a:r>
              <a:rPr dirty="0" sz="1900" spc="-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above</a:t>
            </a:r>
            <a:r>
              <a:rPr dirty="0" sz="1900">
                <a:latin typeface="Times New Roman"/>
                <a:cs typeface="Times New Roman"/>
              </a:rPr>
              <a:t> you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get</a:t>
            </a:r>
            <a:endParaRPr sz="19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1900" spc="-5">
                <a:latin typeface="Times New Roman"/>
                <a:cs typeface="Times New Roman"/>
              </a:rPr>
              <a:t>Advanced</a:t>
            </a:r>
            <a:r>
              <a:rPr dirty="0" sz="1900" spc="-10">
                <a:latin typeface="Times New Roman"/>
                <a:cs typeface="Times New Roman"/>
              </a:rPr>
              <a:t> admin</a:t>
            </a:r>
            <a:r>
              <a:rPr dirty="0" sz="1900" spc="2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controls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900">
                <a:latin typeface="Times New Roman"/>
                <a:cs typeface="Times New Roman"/>
              </a:rPr>
              <a:t>for </a:t>
            </a:r>
            <a:r>
              <a:rPr dirty="0" sz="1900" spc="-5">
                <a:latin typeface="Times New Roman"/>
                <a:cs typeface="Times New Roman"/>
              </a:rPr>
              <a:t>Drive</a:t>
            </a:r>
            <a:endParaRPr sz="19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1900" spc="-5">
                <a:latin typeface="Times New Roman"/>
                <a:cs typeface="Times New Roman"/>
              </a:rPr>
              <a:t>Audit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and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reporting</a:t>
            </a:r>
            <a:r>
              <a:rPr dirty="0" sz="1900" spc="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insights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for</a:t>
            </a:r>
            <a:r>
              <a:rPr dirty="0" sz="1900" spc="2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Drive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content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and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sharing</a:t>
            </a:r>
            <a:endParaRPr sz="19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1900" spc="-5">
                <a:latin typeface="Times New Roman"/>
                <a:cs typeface="Times New Roman"/>
              </a:rPr>
              <a:t>Google</a:t>
            </a:r>
            <a:r>
              <a:rPr dirty="0" sz="1900" spc="-30">
                <a:latin typeface="Times New Roman"/>
                <a:cs typeface="Times New Roman"/>
              </a:rPr>
              <a:t> </a:t>
            </a:r>
            <a:r>
              <a:rPr dirty="0" sz="1900" spc="-50">
                <a:latin typeface="Times New Roman"/>
                <a:cs typeface="Times New Roman"/>
              </a:rPr>
              <a:t>Vault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for</a:t>
            </a:r>
            <a:r>
              <a:rPr dirty="0" sz="1900" spc="2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eDiscovery</a:t>
            </a:r>
            <a:r>
              <a:rPr dirty="0" sz="1900" spc="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covering</a:t>
            </a:r>
            <a:r>
              <a:rPr dirty="0" sz="1900" spc="15">
                <a:latin typeface="Times New Roman"/>
                <a:cs typeface="Times New Roman"/>
              </a:rPr>
              <a:t> </a:t>
            </a:r>
            <a:r>
              <a:rPr dirty="0" sz="1900" spc="-10">
                <a:latin typeface="Times New Roman"/>
                <a:cs typeface="Times New Roman"/>
              </a:rPr>
              <a:t>emails,</a:t>
            </a:r>
            <a:r>
              <a:rPr dirty="0" sz="1900" spc="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chats,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docs,</a:t>
            </a:r>
            <a:r>
              <a:rPr dirty="0" sz="1900" spc="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and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files</a:t>
            </a:r>
            <a:endParaRPr sz="19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1900" spc="-10">
                <a:latin typeface="Times New Roman"/>
                <a:cs typeface="Times New Roman"/>
              </a:rPr>
              <a:t>Advanced</a:t>
            </a:r>
            <a:r>
              <a:rPr dirty="0" sz="1900" spc="-25">
                <a:latin typeface="Times New Roman"/>
                <a:cs typeface="Times New Roman"/>
              </a:rPr>
              <a:t> </a:t>
            </a:r>
            <a:r>
              <a:rPr dirty="0" sz="1900" spc="-10">
                <a:latin typeface="Times New Roman"/>
                <a:cs typeface="Times New Roman"/>
              </a:rPr>
              <a:t>search</a:t>
            </a:r>
            <a:endParaRPr sz="19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1900" spc="-5">
                <a:latin typeface="Times New Roman"/>
                <a:cs typeface="Times New Roman"/>
              </a:rPr>
              <a:t>More options when</a:t>
            </a:r>
            <a:r>
              <a:rPr dirty="0" sz="1900" spc="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it </a:t>
            </a:r>
            <a:r>
              <a:rPr dirty="0" sz="1900" spc="-10">
                <a:latin typeface="Times New Roman"/>
                <a:cs typeface="Times New Roman"/>
              </a:rPr>
              <a:t>comes</a:t>
            </a:r>
            <a:r>
              <a:rPr dirty="0" sz="1900" spc="2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to file</a:t>
            </a:r>
            <a:r>
              <a:rPr dirty="0" sz="1900" spc="-1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exports</a:t>
            </a:r>
            <a:endParaRPr sz="19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1900" spc="-10">
                <a:latin typeface="Times New Roman"/>
                <a:cs typeface="Times New Roman"/>
              </a:rPr>
              <a:t>Email</a:t>
            </a:r>
            <a:r>
              <a:rPr dirty="0" sz="1900" spc="-1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archives</a:t>
            </a:r>
            <a:endParaRPr sz="19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1900" spc="-5">
                <a:latin typeface="Times New Roman"/>
                <a:cs typeface="Times New Roman"/>
              </a:rPr>
              <a:t>Set</a:t>
            </a:r>
            <a:r>
              <a:rPr dirty="0" sz="1900" spc="-2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message-retention</a:t>
            </a:r>
            <a:r>
              <a:rPr dirty="0" sz="1900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policies</a:t>
            </a:r>
            <a:endParaRPr sz="19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1900" spc="-5">
                <a:latin typeface="Times New Roman"/>
                <a:cs typeface="Times New Roman"/>
              </a:rPr>
              <a:t>Litigation</a:t>
            </a:r>
            <a:r>
              <a:rPr dirty="0" sz="1900" spc="-2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holds</a:t>
            </a:r>
            <a:r>
              <a:rPr dirty="0" sz="1900" spc="5">
                <a:latin typeface="Times New Roman"/>
                <a:cs typeface="Times New Roman"/>
              </a:rPr>
              <a:t> </a:t>
            </a:r>
            <a:r>
              <a:rPr dirty="0" sz="1900" spc="-5">
                <a:latin typeface="Times New Roman"/>
                <a:cs typeface="Times New Roman"/>
              </a:rPr>
              <a:t>on inboxes</a:t>
            </a:r>
            <a:endParaRPr sz="1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iNurture</dc:creator>
  <dc:title>PowerPoint Presentation</dc:title>
  <dcterms:created xsi:type="dcterms:W3CDTF">2023-10-20T08:04:48Z</dcterms:created>
  <dcterms:modified xsi:type="dcterms:W3CDTF">2023-10-20T08:04:48Z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2019-09-30T00:00:00Z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2023-10-20T00:00:00Z</vt:filetime>
  </property>
</Properties>
</file>